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58" r:id="rId4"/>
    <p:sldId id="259" r:id="rId5"/>
    <p:sldId id="269" r:id="rId6"/>
    <p:sldId id="265" r:id="rId7"/>
    <p:sldId id="260" r:id="rId8"/>
    <p:sldId id="261" r:id="rId9"/>
    <p:sldId id="262" r:id="rId10"/>
    <p:sldId id="263" r:id="rId11"/>
    <p:sldId id="270" r:id="rId12"/>
    <p:sldId id="271" r:id="rId13"/>
    <p:sldId id="264" r:id="rId14"/>
    <p:sldId id="272" r:id="rId15"/>
    <p:sldId id="273" r:id="rId16"/>
    <p:sldId id="266" r:id="rId17"/>
    <p:sldId id="267" r:id="rId18"/>
    <p:sldId id="274" r:id="rId19"/>
    <p:sldId id="275" r:id="rId20"/>
    <p:sldId id="277" r:id="rId21"/>
    <p:sldId id="278" r:id="rId22"/>
    <p:sldId id="276" r:id="rId23"/>
    <p:sldId id="279" r:id="rId24"/>
    <p:sldId id="280" r:id="rId25"/>
    <p:sldId id="282" r:id="rId26"/>
    <p:sldId id="283" r:id="rId27"/>
    <p:sldId id="285" r:id="rId28"/>
    <p:sldId id="290" r:id="rId29"/>
    <p:sldId id="289" r:id="rId30"/>
    <p:sldId id="286" r:id="rId31"/>
    <p:sldId id="291" r:id="rId32"/>
    <p:sldId id="294" r:id="rId33"/>
    <p:sldId id="284" r:id="rId34"/>
    <p:sldId id="292" r:id="rId35"/>
    <p:sldId id="295" r:id="rId36"/>
    <p:sldId id="287" r:id="rId37"/>
    <p:sldId id="293" r:id="rId38"/>
    <p:sldId id="296" r:id="rId39"/>
    <p:sldId id="288" r:id="rId40"/>
    <p:sldId id="268"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2007_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2007_Workbook2.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smtClean="0"/>
              <a:t>Demand Curve</a:t>
            </a:r>
          </a:p>
        </c:rich>
      </c:tx>
      <c:layout/>
    </c:title>
    <c:plotArea>
      <c:layout>
        <c:manualLayout>
          <c:layoutTarget val="inner"/>
          <c:xMode val="edge"/>
          <c:yMode val="edge"/>
          <c:x val="0.25470385777249543"/>
          <c:y val="0.14409684745544774"/>
          <c:w val="0.59454142524637288"/>
          <c:h val="0.6295941880214222"/>
        </c:manualLayout>
      </c:layout>
      <c:lineChart>
        <c:grouping val="standard"/>
        <c:ser>
          <c:idx val="0"/>
          <c:order val="0"/>
          <c:tx>
            <c:strRef>
              <c:f>Sheet1!$B$1</c:f>
              <c:strCache>
                <c:ptCount val="1"/>
                <c:pt idx="0">
                  <c:v>Demand</c:v>
                </c:pt>
              </c:strCache>
            </c:strRef>
          </c:tx>
          <c:cat>
            <c:numRef>
              <c:f>Sheet1!$A$2:$A$5</c:f>
              <c:numCache>
                <c:formatCode>General</c:formatCode>
                <c:ptCount val="4"/>
                <c:pt idx="0">
                  <c:v>5</c:v>
                </c:pt>
                <c:pt idx="1">
                  <c:v>10</c:v>
                </c:pt>
                <c:pt idx="2">
                  <c:v>15</c:v>
                </c:pt>
                <c:pt idx="3">
                  <c:v>20</c:v>
                </c:pt>
              </c:numCache>
            </c:numRef>
          </c:cat>
          <c:val>
            <c:numRef>
              <c:f>Sheet1!$B$2:$B$5</c:f>
              <c:numCache>
                <c:formatCode>"$"#,##0_);[Red]\("$"#,##0\)</c:formatCode>
                <c:ptCount val="4"/>
                <c:pt idx="0">
                  <c:v>4</c:v>
                </c:pt>
                <c:pt idx="1">
                  <c:v>3</c:v>
                </c:pt>
                <c:pt idx="2">
                  <c:v>2</c:v>
                </c:pt>
                <c:pt idx="3">
                  <c:v>1</c:v>
                </c:pt>
              </c:numCache>
            </c:numRef>
          </c:val>
        </c:ser>
        <c:hiLowLines/>
        <c:marker val="1"/>
        <c:axId val="62145664"/>
        <c:axId val="62147584"/>
      </c:lineChart>
      <c:catAx>
        <c:axId val="62145664"/>
        <c:scaling>
          <c:orientation val="minMax"/>
        </c:scaling>
        <c:axPos val="b"/>
        <c:minorGridlines/>
        <c:title>
          <c:tx>
            <c:rich>
              <a:bodyPr/>
              <a:lstStyle/>
              <a:p>
                <a:pPr>
                  <a:defRPr/>
                </a:pPr>
                <a:r>
                  <a:rPr lang="en-US" dirty="0" smtClean="0"/>
                  <a:t>Quantity Demanded</a:t>
                </a:r>
                <a:endParaRPr lang="en-US" dirty="0"/>
              </a:p>
            </c:rich>
          </c:tx>
          <c:layout/>
        </c:title>
        <c:numFmt formatCode="General" sourceLinked="1"/>
        <c:majorTickMark val="none"/>
        <c:tickLblPos val="nextTo"/>
        <c:crossAx val="62147584"/>
        <c:crosses val="autoZero"/>
        <c:auto val="1"/>
        <c:lblAlgn val="ctr"/>
        <c:lblOffset val="100"/>
      </c:catAx>
      <c:valAx>
        <c:axId val="62147584"/>
        <c:scaling>
          <c:orientation val="minMax"/>
          <c:max val="5"/>
          <c:min val="0"/>
        </c:scaling>
        <c:axPos val="l"/>
        <c:majorGridlines/>
        <c:title>
          <c:tx>
            <c:rich>
              <a:bodyPr/>
              <a:lstStyle/>
              <a:p>
                <a:pPr>
                  <a:defRPr/>
                </a:pPr>
                <a:r>
                  <a:rPr lang="en-US" dirty="0" smtClean="0"/>
                  <a:t>Price </a:t>
                </a:r>
                <a:endParaRPr lang="en-US" dirty="0"/>
              </a:p>
            </c:rich>
          </c:tx>
          <c:layout/>
        </c:title>
        <c:numFmt formatCode="&quot;$&quot;#,##0_);[Red]\(&quot;$&quot;#,##0\)" sourceLinked="1"/>
        <c:tickLblPos val="nextTo"/>
        <c:crossAx val="62145664"/>
        <c:crosses val="autoZero"/>
        <c:crossBetween val="between"/>
        <c:majorUnit val="1"/>
        <c:minorUnit val="0.5"/>
      </c:valAx>
      <c:spPr>
        <a:ln w="3175">
          <a:solidFill>
            <a:schemeClr val="tx1"/>
          </a:solidFill>
        </a:ln>
      </c:spPr>
    </c:plotArea>
    <c:plotVisOnly val="1"/>
  </c:chart>
  <c:spPr>
    <a:noFill/>
  </c:spPr>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Demand Curve</a:t>
            </a:r>
          </a:p>
        </c:rich>
      </c:tx>
      <c:layout/>
    </c:title>
    <c:plotArea>
      <c:layout>
        <c:manualLayout>
          <c:layoutTarget val="inner"/>
          <c:xMode val="edge"/>
          <c:yMode val="edge"/>
          <c:x val="0.25470385777249543"/>
          <c:y val="0.14409684745544779"/>
          <c:w val="0.59454142524637255"/>
          <c:h val="0.6295941880214222"/>
        </c:manualLayout>
      </c:layout>
      <c:lineChart>
        <c:grouping val="standard"/>
        <c:ser>
          <c:idx val="0"/>
          <c:order val="0"/>
          <c:tx>
            <c:strRef>
              <c:f>Sheet1!$B$1</c:f>
              <c:strCache>
                <c:ptCount val="1"/>
                <c:pt idx="0">
                  <c:v>Demand</c:v>
                </c:pt>
              </c:strCache>
            </c:strRef>
          </c:tx>
          <c:dLbls>
            <c:dLbl>
              <c:idx val="0"/>
              <c:layout/>
              <c:tx>
                <c:rich>
                  <a:bodyPr/>
                  <a:lstStyle/>
                  <a:p>
                    <a:r>
                      <a:rPr lang="en-US" b="1" i="0" baseline="0" dirty="0" smtClean="0"/>
                      <a:t>D</a:t>
                    </a:r>
                    <a:endParaRPr lang="en-US" b="1" i="0" baseline="0" dirty="0"/>
                  </a:p>
                </c:rich>
              </c:tx>
              <c:dLblPos val="b"/>
              <c:showVal val="1"/>
            </c:dLbl>
            <c:dLbl>
              <c:idx val="1"/>
              <c:layout/>
              <c:tx>
                <c:rich>
                  <a:bodyPr/>
                  <a:lstStyle/>
                  <a:p>
                    <a:r>
                      <a:rPr lang="en-US" b="1" i="0" baseline="0" dirty="0" smtClean="0"/>
                      <a:t>C </a:t>
                    </a:r>
                    <a:endParaRPr lang="en-US" b="1" i="0" baseline="0" dirty="0"/>
                  </a:p>
                </c:rich>
              </c:tx>
              <c:dLblPos val="b"/>
              <c:showVal val="1"/>
            </c:dLbl>
            <c:dLbl>
              <c:idx val="2"/>
              <c:layout/>
              <c:tx>
                <c:rich>
                  <a:bodyPr/>
                  <a:lstStyle/>
                  <a:p>
                    <a:r>
                      <a:rPr lang="en-US" b="1" i="0" baseline="0" smtClean="0"/>
                      <a:t>B </a:t>
                    </a:r>
                    <a:endParaRPr lang="en-US" b="1" i="0" baseline="0"/>
                  </a:p>
                </c:rich>
              </c:tx>
              <c:dLblPos val="b"/>
              <c:showVal val="1"/>
            </c:dLbl>
            <c:dLbl>
              <c:idx val="3"/>
              <c:layout/>
              <c:tx>
                <c:rich>
                  <a:bodyPr/>
                  <a:lstStyle/>
                  <a:p>
                    <a:r>
                      <a:rPr lang="en-US" b="1" i="0" baseline="0" smtClean="0"/>
                      <a:t>A </a:t>
                    </a:r>
                    <a:endParaRPr lang="en-US" b="1" i="0" baseline="0"/>
                  </a:p>
                </c:rich>
              </c:tx>
              <c:dLblPos val="b"/>
              <c:showVal val="1"/>
            </c:dLbl>
            <c:txPr>
              <a:bodyPr/>
              <a:lstStyle/>
              <a:p>
                <a:pPr>
                  <a:defRPr b="1" i="0" baseline="0"/>
                </a:pPr>
                <a:endParaRPr lang="en-US"/>
              </a:p>
            </c:txPr>
            <c:dLblPos val="b"/>
            <c:showVal val="1"/>
          </c:dLbls>
          <c:cat>
            <c:numRef>
              <c:f>Sheet1!$A$2:$A$5</c:f>
              <c:numCache>
                <c:formatCode>General</c:formatCode>
                <c:ptCount val="4"/>
                <c:pt idx="0">
                  <c:v>5</c:v>
                </c:pt>
                <c:pt idx="1">
                  <c:v>10</c:v>
                </c:pt>
                <c:pt idx="2">
                  <c:v>15</c:v>
                </c:pt>
                <c:pt idx="3">
                  <c:v>20</c:v>
                </c:pt>
              </c:numCache>
            </c:numRef>
          </c:cat>
          <c:val>
            <c:numRef>
              <c:f>Sheet1!$B$2:$B$5</c:f>
              <c:numCache>
                <c:formatCode>"$"#,##0_);[Red]\("$"#,##0\)</c:formatCode>
                <c:ptCount val="4"/>
                <c:pt idx="0">
                  <c:v>4</c:v>
                </c:pt>
                <c:pt idx="1">
                  <c:v>3</c:v>
                </c:pt>
                <c:pt idx="2">
                  <c:v>2</c:v>
                </c:pt>
                <c:pt idx="3">
                  <c:v>1</c:v>
                </c:pt>
              </c:numCache>
            </c:numRef>
          </c:val>
        </c:ser>
        <c:dLbls>
          <c:showVal val="1"/>
        </c:dLbls>
        <c:hiLowLines/>
        <c:marker val="1"/>
        <c:axId val="62222336"/>
        <c:axId val="62224256"/>
      </c:lineChart>
      <c:catAx>
        <c:axId val="62222336"/>
        <c:scaling>
          <c:orientation val="minMax"/>
        </c:scaling>
        <c:axPos val="b"/>
        <c:minorGridlines/>
        <c:title>
          <c:tx>
            <c:rich>
              <a:bodyPr/>
              <a:lstStyle/>
              <a:p>
                <a:pPr>
                  <a:defRPr/>
                </a:pPr>
                <a:r>
                  <a:rPr lang="en-US" dirty="0" smtClean="0"/>
                  <a:t>Quantity Demanded</a:t>
                </a:r>
                <a:endParaRPr lang="en-US" dirty="0"/>
              </a:p>
            </c:rich>
          </c:tx>
          <c:layout/>
        </c:title>
        <c:numFmt formatCode="General" sourceLinked="1"/>
        <c:majorTickMark val="none"/>
        <c:tickLblPos val="nextTo"/>
        <c:crossAx val="62224256"/>
        <c:crosses val="autoZero"/>
        <c:auto val="1"/>
        <c:lblAlgn val="ctr"/>
        <c:lblOffset val="100"/>
      </c:catAx>
      <c:valAx>
        <c:axId val="62224256"/>
        <c:scaling>
          <c:orientation val="minMax"/>
          <c:max val="5"/>
          <c:min val="0"/>
        </c:scaling>
        <c:axPos val="l"/>
        <c:majorGridlines/>
        <c:title>
          <c:tx>
            <c:rich>
              <a:bodyPr/>
              <a:lstStyle/>
              <a:p>
                <a:pPr>
                  <a:defRPr/>
                </a:pPr>
                <a:r>
                  <a:rPr lang="en-US" dirty="0" smtClean="0"/>
                  <a:t>Price </a:t>
                </a:r>
                <a:endParaRPr lang="en-US" dirty="0"/>
              </a:p>
            </c:rich>
          </c:tx>
          <c:layout/>
        </c:title>
        <c:numFmt formatCode="&quot;$&quot;#,##0_);[Red]\(&quot;$&quot;#,##0\)" sourceLinked="1"/>
        <c:tickLblPos val="nextTo"/>
        <c:crossAx val="62222336"/>
        <c:crosses val="autoZero"/>
        <c:crossBetween val="between"/>
        <c:majorUnit val="1"/>
        <c:minorUnit val="0.5"/>
      </c:valAx>
      <c:spPr>
        <a:ln w="3175">
          <a:solidFill>
            <a:schemeClr val="tx1"/>
          </a:solidFill>
        </a:ln>
      </c:spPr>
    </c:plotArea>
    <c:plotVisOnly val="1"/>
  </c:chart>
  <c:spPr>
    <a:noFill/>
  </c:spPr>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46C6EF-DA3F-4059-A9CF-9BB44CB17188}" type="datetimeFigureOut">
              <a:rPr lang="en-US" smtClean="0"/>
              <a:pPr/>
              <a:t>4/25/2010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D3D8CE-82B5-4B10-B78F-977A3337051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6D3D8CE-82B5-4B10-B78F-977A33370510}" type="slidenum">
              <a:rPr lang="en-US" smtClean="0"/>
              <a:pPr/>
              <a:t>39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AE4F88-8E52-4C0F-8872-FE659AF902CC}" type="datetimeFigureOut">
              <a:rPr lang="en-US" smtClean="0"/>
              <a:pPr/>
              <a:t>4/25/2010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7FDA3-AE81-495E-8ABD-F914814D2D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E4F88-8E52-4C0F-8872-FE659AF902CC}" type="datetimeFigureOut">
              <a:rPr lang="en-US" smtClean="0"/>
              <a:pPr/>
              <a:t>4/25/2010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7FDA3-AE81-495E-8ABD-F914814D2D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E4F88-8E52-4C0F-8872-FE659AF902CC}" type="datetimeFigureOut">
              <a:rPr lang="en-US" smtClean="0"/>
              <a:pPr/>
              <a:t>4/25/2010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7FDA3-AE81-495E-8ABD-F914814D2D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AE4F88-8E52-4C0F-8872-FE659AF902CC}" type="datetimeFigureOut">
              <a:rPr lang="en-US" smtClean="0"/>
              <a:pPr/>
              <a:t>4/25/2010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7FDA3-AE81-495E-8ABD-F914814D2D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AE4F88-8E52-4C0F-8872-FE659AF902CC}" type="datetimeFigureOut">
              <a:rPr lang="en-US" smtClean="0"/>
              <a:pPr/>
              <a:t>4/25/2010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47FDA3-AE81-495E-8ABD-F914814D2D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AE4F88-8E52-4C0F-8872-FE659AF902CC}" type="datetimeFigureOut">
              <a:rPr lang="en-US" smtClean="0"/>
              <a:pPr/>
              <a:t>4/25/2010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7FDA3-AE81-495E-8ABD-F914814D2D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AE4F88-8E52-4C0F-8872-FE659AF902CC}" type="datetimeFigureOut">
              <a:rPr lang="en-US" smtClean="0"/>
              <a:pPr/>
              <a:t>4/25/2010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47FDA3-AE81-495E-8ABD-F914814D2D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AE4F88-8E52-4C0F-8872-FE659AF902CC}" type="datetimeFigureOut">
              <a:rPr lang="en-US" smtClean="0"/>
              <a:pPr/>
              <a:t>4/25/2010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47FDA3-AE81-495E-8ABD-F914814D2D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AE4F88-8E52-4C0F-8872-FE659AF902CC}" type="datetimeFigureOut">
              <a:rPr lang="en-US" smtClean="0"/>
              <a:pPr/>
              <a:t>4/25/2010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47FDA3-AE81-495E-8ABD-F914814D2D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AE4F88-8E52-4C0F-8872-FE659AF902CC}" type="datetimeFigureOut">
              <a:rPr lang="en-US" smtClean="0"/>
              <a:pPr/>
              <a:t>4/25/2010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7FDA3-AE81-495E-8ABD-F914814D2D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AE4F88-8E52-4C0F-8872-FE659AF902CC}" type="datetimeFigureOut">
              <a:rPr lang="en-US" smtClean="0"/>
              <a:pPr/>
              <a:t>4/25/2010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47FDA3-AE81-495E-8ABD-F914814D2D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AE4F88-8E52-4C0F-8872-FE659AF902CC}" type="datetimeFigureOut">
              <a:rPr lang="en-US" smtClean="0"/>
              <a:pPr/>
              <a:t>4/25/2010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7FDA3-AE81-495E-8ABD-F914814D2D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2.xml"/><Relationship Id="rId1" Type="http://schemas.openxmlformats.org/officeDocument/2006/relationships/slideLayout" Target="../slideLayouts/slideLayout4.xml"/><Relationship Id="rId4" Type="http://schemas.openxmlformats.org/officeDocument/2006/relationships/slide" Target="slide1.xml"/></Relationships>
</file>

<file path=ppt/slides/_rels/slide1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4.xml"/><Relationship Id="rId1" Type="http://schemas.openxmlformats.org/officeDocument/2006/relationships/audio" Target="../media/audio4.wav"/><Relationship Id="rId6" Type="http://schemas.openxmlformats.org/officeDocument/2006/relationships/slide" Target="slide13.xml"/><Relationship Id="rId5" Type="http://schemas.openxmlformats.org/officeDocument/2006/relationships/slide" Target="slide1.xml"/><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4.xml"/><Relationship Id="rId1" Type="http://schemas.openxmlformats.org/officeDocument/2006/relationships/audio" Target="file:///C:\Users\mcdon159\Documents\CEP811\STAIR\Sounds\crowdohh.mp3" TargetMode="External"/><Relationship Id="rId5" Type="http://schemas.openxmlformats.org/officeDocument/2006/relationships/slide" Target="slide10.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slide" Target="slide14.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4.xml"/><Relationship Id="rId1" Type="http://schemas.openxmlformats.org/officeDocument/2006/relationships/audio" Target="../media/audio4.wav"/><Relationship Id="rId6" Type="http://schemas.openxmlformats.org/officeDocument/2006/relationships/slide" Target="slide16.xml"/><Relationship Id="rId5" Type="http://schemas.openxmlformats.org/officeDocument/2006/relationships/slide" Target="slide1.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4.xml"/><Relationship Id="rId1" Type="http://schemas.openxmlformats.org/officeDocument/2006/relationships/audio" Target="file:///C:\Users\mcdon159\Documents\CEP811\STAIR\Sounds\crowdohh.mp3" TargetMode="External"/><Relationship Id="rId6" Type="http://schemas.openxmlformats.org/officeDocument/2006/relationships/slide" Target="slide1.xml"/><Relationship Id="rId5" Type="http://schemas.openxmlformats.org/officeDocument/2006/relationships/slide" Target="slide13.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21.xml"/><Relationship Id="rId1" Type="http://schemas.openxmlformats.org/officeDocument/2006/relationships/slideLayout" Target="../slideLayouts/slideLayout8.xml"/><Relationship Id="rId5" Type="http://schemas.openxmlformats.org/officeDocument/2006/relationships/slide" Target="slide1.xml"/><Relationship Id="rId4" Type="http://schemas.openxmlformats.org/officeDocument/2006/relationships/slide" Target="slide20.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slide" Target="slide1.xml"/><Relationship Id="rId2" Type="http://schemas.openxmlformats.org/officeDocument/2006/relationships/audio" Target="../media/audio2.wav"/><Relationship Id="rId1" Type="http://schemas.openxmlformats.org/officeDocument/2006/relationships/audio" Target="../media/audio1.wav"/><Relationship Id="rId6" Type="http://schemas.openxmlformats.org/officeDocument/2006/relationships/slide" Target="slide3.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Layout" Target="../slideLayouts/slideLayout2.xml"/><Relationship Id="rId1" Type="http://schemas.openxmlformats.org/officeDocument/2006/relationships/audio" Target="../media/audio5.wav"/><Relationship Id="rId6" Type="http://schemas.openxmlformats.org/officeDocument/2006/relationships/image" Target="../media/image10.png"/><Relationship Id="rId5" Type="http://schemas.openxmlformats.org/officeDocument/2006/relationships/image" Target="../media/image5.wmf"/><Relationship Id="rId4" Type="http://schemas.openxmlformats.org/officeDocument/2006/relationships/slide" Target="slide22.xml"/></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1.xml"/><Relationship Id="rId1" Type="http://schemas.openxmlformats.org/officeDocument/2006/relationships/slideLayout" Target="../slideLayouts/slideLayout2.xml"/><Relationship Id="rId4" Type="http://schemas.openxmlformats.org/officeDocument/2006/relationships/slide" Target="slide24.xml"/></Relationships>
</file>

<file path=ppt/slides/_rels/slide2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1.jpeg"/><Relationship Id="rId1" Type="http://schemas.openxmlformats.org/officeDocument/2006/relationships/slideLayout" Target="../slideLayouts/slideLayout4.xml"/><Relationship Id="rId4" Type="http://schemas.openxmlformats.org/officeDocument/2006/relationships/slide" Target="slide25.xml"/></Relationships>
</file>

<file path=ppt/slides/_rels/slide24.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2.jpeg"/><Relationship Id="rId1" Type="http://schemas.openxmlformats.org/officeDocument/2006/relationships/slideLayout" Target="../slideLayouts/slideLayout4.xml"/><Relationship Id="rId4" Type="http://schemas.openxmlformats.org/officeDocument/2006/relationships/slide" Target="slide25.xml"/></Relationships>
</file>

<file path=ppt/slides/_rels/slide2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slide" Target="slide26.xml"/><Relationship Id="rId4" Type="http://schemas.openxmlformats.org/officeDocument/2006/relationships/slide" Target="slide1.xml"/></Relationships>
</file>

<file path=ppt/slides/_rels/slide2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slide" Target="slide27.xml"/></Relationships>
</file>

<file path=ppt/slides/_rels/slide2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29.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2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4.xml"/><Relationship Id="rId1" Type="http://schemas.openxmlformats.org/officeDocument/2006/relationships/audio" Target="../media/audio4.wav"/><Relationship Id="rId6" Type="http://schemas.openxmlformats.org/officeDocument/2006/relationships/image" Target="../media/image16.png"/><Relationship Id="rId5" Type="http://schemas.openxmlformats.org/officeDocument/2006/relationships/slide" Target="slide30.xml"/><Relationship Id="rId4" Type="http://schemas.openxmlformats.org/officeDocument/2006/relationships/slide" Target="slide1.xml"/></Relationships>
</file>

<file path=ppt/slides/_rels/slide2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audio" Target="file:///C:\Users\mcdon159\Documents\CEP811\STAIR\Sounds\crowdohh.mp3" TargetMode="External"/><Relationship Id="rId6" Type="http://schemas.openxmlformats.org/officeDocument/2006/relationships/image" Target="../media/image16.png"/><Relationship Id="rId5" Type="http://schemas.openxmlformats.org/officeDocument/2006/relationships/slide" Target="slide30.xml"/><Relationship Id="rId4" Type="http://schemas.openxmlformats.org/officeDocument/2006/relationships/slide" Target="slide1.xml"/></Relationships>
</file>

<file path=ppt/slides/_rels/slide3.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1.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31.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4.xml"/><Relationship Id="rId1" Type="http://schemas.openxmlformats.org/officeDocument/2006/relationships/audio" Target="../media/audio5.wav"/><Relationship Id="rId6" Type="http://schemas.openxmlformats.org/officeDocument/2006/relationships/image" Target="../media/image16.png"/><Relationship Id="rId5" Type="http://schemas.openxmlformats.org/officeDocument/2006/relationships/slide" Target="slide33.xml"/><Relationship Id="rId4" Type="http://schemas.openxmlformats.org/officeDocument/2006/relationships/slide" Target="slide1.xml"/></Relationships>
</file>

<file path=ppt/slides/_rels/slide3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audio" Target="file:///C:\Users\mcdon159\Documents\CEP811\STAIR\Sounds\crowdohh.mp3" TargetMode="External"/><Relationship Id="rId6" Type="http://schemas.openxmlformats.org/officeDocument/2006/relationships/image" Target="../media/image16.png"/><Relationship Id="rId5" Type="http://schemas.openxmlformats.org/officeDocument/2006/relationships/slide" Target="slide33.xml"/><Relationship Id="rId4" Type="http://schemas.openxmlformats.org/officeDocument/2006/relationships/slide" Target="slide1.xml"/></Relationships>
</file>

<file path=ppt/slides/_rels/slide33.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slide" Target="slide35.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3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4.xml"/><Relationship Id="rId1" Type="http://schemas.openxmlformats.org/officeDocument/2006/relationships/audio" Target="../media/audio5.wav"/><Relationship Id="rId6" Type="http://schemas.openxmlformats.org/officeDocument/2006/relationships/image" Target="../media/image16.png"/><Relationship Id="rId5" Type="http://schemas.openxmlformats.org/officeDocument/2006/relationships/slide" Target="slide36.xml"/><Relationship Id="rId4" Type="http://schemas.openxmlformats.org/officeDocument/2006/relationships/slide" Target="slide1.xml"/></Relationships>
</file>

<file path=ppt/slides/_rels/slide3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audio" Target="file:///C:\Users\mcdon159\Documents\CEP811\STAIR\Sounds\crowdohh.mp3" TargetMode="External"/><Relationship Id="rId6" Type="http://schemas.openxmlformats.org/officeDocument/2006/relationships/image" Target="../media/image16.png"/><Relationship Id="rId5" Type="http://schemas.openxmlformats.org/officeDocument/2006/relationships/slide" Target="slide36.xml"/><Relationship Id="rId4" Type="http://schemas.openxmlformats.org/officeDocument/2006/relationships/slide" Target="slide1.xml"/></Relationships>
</file>

<file path=ppt/slides/_rels/slide36.xml.rels><?xml version="1.0" encoding="UTF-8" standalone="yes"?>
<Relationships xmlns="http://schemas.openxmlformats.org/package/2006/relationships"><Relationship Id="rId3" Type="http://schemas.openxmlformats.org/officeDocument/2006/relationships/slide" Target="slide38.xml"/><Relationship Id="rId2" Type="http://schemas.openxmlformats.org/officeDocument/2006/relationships/slide" Target="slide37.xml"/><Relationship Id="rId1" Type="http://schemas.openxmlformats.org/officeDocument/2006/relationships/slideLayout" Target="../slideLayouts/slideLayout2.xml"/><Relationship Id="rId4" Type="http://schemas.openxmlformats.org/officeDocument/2006/relationships/slide" Target="slide1.xml"/></Relationships>
</file>

<file path=ppt/slides/_rels/slide37.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4.xml"/><Relationship Id="rId1" Type="http://schemas.openxmlformats.org/officeDocument/2006/relationships/audio" Target="../media/audio4.wav"/><Relationship Id="rId6" Type="http://schemas.openxmlformats.org/officeDocument/2006/relationships/image" Target="../media/image16.png"/><Relationship Id="rId5" Type="http://schemas.openxmlformats.org/officeDocument/2006/relationships/slide" Target="slide39.xml"/><Relationship Id="rId4" Type="http://schemas.openxmlformats.org/officeDocument/2006/relationships/slide" Target="slide1.xml"/></Relationships>
</file>

<file path=ppt/slides/_rels/slide3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2.xml"/><Relationship Id="rId1" Type="http://schemas.openxmlformats.org/officeDocument/2006/relationships/audio" Target="file:///C:\Users\mcdon159\Documents\CEP811\STAIR\Sounds\crowdohh.mp3" TargetMode="External"/><Relationship Id="rId6" Type="http://schemas.openxmlformats.org/officeDocument/2006/relationships/image" Target="../media/image16.png"/><Relationship Id="rId5" Type="http://schemas.openxmlformats.org/officeDocument/2006/relationships/slide" Target="slide39.xml"/><Relationship Id="rId4" Type="http://schemas.openxmlformats.org/officeDocument/2006/relationships/slide" Target="slide1.xml"/></Relationships>
</file>

<file path=ppt/slides/_rels/slide39.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slide" Target="slide40.xml"/></Relationships>
</file>

<file path=ppt/slides/_rels/slide4.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1.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chart" Target="../charts/chart1.xml"/><Relationship Id="rId1" Type="http://schemas.openxmlformats.org/officeDocument/2006/relationships/slideLayout" Target="../slideLayouts/slideLayout4.xml"/><Relationship Id="rId4" Type="http://schemas.openxmlformats.org/officeDocument/2006/relationships/slide" Target="slide1.xml"/></Relationships>
</file>

<file path=ppt/slides/_rels/slide6.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chart" Target="../charts/chart2.xml"/><Relationship Id="rId1" Type="http://schemas.openxmlformats.org/officeDocument/2006/relationships/slideLayout" Target="../slideLayouts/slideLayout5.xml"/><Relationship Id="rId4" Type="http://schemas.openxmlformats.org/officeDocument/2006/relationships/slide" Target="slide7.xml"/></Relationships>
</file>

<file path=ppt/slides/_rels/slide7.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8.xml"/><Relationship Id="rId1" Type="http://schemas.openxmlformats.org/officeDocument/2006/relationships/slideLayout" Target="../slideLayouts/slideLayout4.xml"/><Relationship Id="rId5" Type="http://schemas.openxmlformats.org/officeDocument/2006/relationships/slide" Target="slide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4.xml"/><Relationship Id="rId1" Type="http://schemas.openxmlformats.org/officeDocument/2006/relationships/audio" Target="../media/audio3.wav"/><Relationship Id="rId6" Type="http://schemas.openxmlformats.org/officeDocument/2006/relationships/slide" Target="slide1.xml"/><Relationship Id="rId5" Type="http://schemas.openxmlformats.org/officeDocument/2006/relationships/slide" Target="slide10.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4.xml"/><Relationship Id="rId1" Type="http://schemas.openxmlformats.org/officeDocument/2006/relationships/audio" Target="file:///C:\Users\mcdon159\Documents\CEP811\STAIR\Sounds\crowdohh.mp3" TargetMode="External"/><Relationship Id="rId6" Type="http://schemas.openxmlformats.org/officeDocument/2006/relationships/slide" Target="slide1.xml"/><Relationship Id="rId5" Type="http://schemas.openxmlformats.org/officeDocument/2006/relationships/slide" Target="slide7.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Economic Demand Tutorial</a:t>
            </a:r>
            <a:endParaRPr lang="en-US" b="1" u="sng" dirty="0"/>
          </a:p>
        </p:txBody>
      </p:sp>
      <p:sp>
        <p:nvSpPr>
          <p:cNvPr id="4" name="Content Placeholder 3"/>
          <p:cNvSpPr>
            <a:spLocks noGrp="1"/>
          </p:cNvSpPr>
          <p:nvPr>
            <p:ph idx="1"/>
          </p:nvPr>
        </p:nvSpPr>
        <p:spPr/>
        <p:txBody>
          <a:bodyPr>
            <a:normAutofit/>
          </a:bodyPr>
          <a:lstStyle/>
          <a:p>
            <a:r>
              <a:rPr lang="en-US" sz="2400" dirty="0" smtClean="0"/>
              <a:t>The purpose of this tutorial is to review the concept of demand in economics.</a:t>
            </a:r>
          </a:p>
          <a:p>
            <a:r>
              <a:rPr lang="en-US" sz="2400" dirty="0" smtClean="0"/>
              <a:t>Click on the arrows               in the lower right corner to work your way through the tutorial.</a:t>
            </a:r>
          </a:p>
          <a:p>
            <a:r>
              <a:rPr lang="en-US" sz="2400" dirty="0" smtClean="0"/>
              <a:t>You can always click the “Home” button                  to come back to the beginning.</a:t>
            </a:r>
          </a:p>
          <a:p>
            <a:r>
              <a:rPr lang="en-US" sz="2400" dirty="0" smtClean="0"/>
              <a:t>Make sure to finish the quiz at the end!</a:t>
            </a:r>
          </a:p>
          <a:p>
            <a:pPr>
              <a:buNone/>
            </a:pPr>
            <a:endParaRPr lang="en-US" sz="2400" dirty="0"/>
          </a:p>
        </p:txBody>
      </p:sp>
      <p:sp>
        <p:nvSpPr>
          <p:cNvPr id="5" name="Action Button: Home 4">
            <a:hlinkClick r:id="" action="ppaction://hlinkshowjump?jump=firstslide" highlightClick="1"/>
          </p:cNvPr>
          <p:cNvSpPr/>
          <p:nvPr/>
        </p:nvSpPr>
        <p:spPr>
          <a:xfrm>
            <a:off x="6019800" y="3276600"/>
            <a:ext cx="762000" cy="381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Forward or Next 5">
            <a:hlinkClick r:id="rId2" action="ppaction://hlinksldjump" highlightClick="1"/>
          </p:cNvPr>
          <p:cNvSpPr/>
          <p:nvPr/>
        </p:nvSpPr>
        <p:spPr>
          <a:xfrm>
            <a:off x="7010400" y="5715000"/>
            <a:ext cx="1295400" cy="533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Information 6">
            <a:hlinkClick r:id="rId3" action="ppaction://hlinksldjump" highlightClick="1"/>
          </p:cNvPr>
          <p:cNvSpPr/>
          <p:nvPr/>
        </p:nvSpPr>
        <p:spPr>
          <a:xfrm>
            <a:off x="457200" y="5715000"/>
            <a:ext cx="1219200" cy="838200"/>
          </a:xfrm>
          <a:prstGeom prst="actionButtonInformation">
            <a:avLst/>
          </a:prstGeom>
          <a:solidFill>
            <a:schemeClr val="accent6">
              <a:lumMod val="60000"/>
              <a:lumOff val="40000"/>
            </a:schemeClr>
          </a:solidFill>
          <a:ln>
            <a:solidFill>
              <a:schemeClr val="accent2">
                <a:lumMod val="50000"/>
              </a:schemeClr>
            </a:solidFill>
          </a:ln>
          <a:effectLst>
            <a:outerShdw blurRad="50800" dist="50800" dir="5400000" algn="ctr" rotWithShape="0">
              <a:schemeClr val="accent2">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228600" y="5410200"/>
            <a:ext cx="1752600" cy="369332"/>
          </a:xfrm>
          <a:prstGeom prst="rect">
            <a:avLst/>
          </a:prstGeom>
          <a:noFill/>
        </p:spPr>
        <p:txBody>
          <a:bodyPr wrap="square" rtlCol="0">
            <a:spAutoFit/>
          </a:bodyPr>
          <a:lstStyle/>
          <a:p>
            <a:pPr algn="ctr"/>
            <a:r>
              <a:rPr lang="en-US" b="1" dirty="0" smtClean="0">
                <a:solidFill>
                  <a:srgbClr val="C00000"/>
                </a:solidFill>
                <a:latin typeface="Bodoni MT Black" pitchFamily="18" charset="0"/>
                <a:cs typeface="Aharoni" pitchFamily="2" charset="-79"/>
                <a:hlinkClick r:id="rId3" action="ppaction://hlinksldjump"/>
              </a:rPr>
              <a:t>For Teachers</a:t>
            </a:r>
            <a:endParaRPr lang="en-US" b="1" dirty="0">
              <a:solidFill>
                <a:srgbClr val="C00000"/>
              </a:solidFill>
              <a:latin typeface="Bodoni MT Black" pitchFamily="18" charset="0"/>
              <a:cs typeface="Aharoni" pitchFamily="2" charset="-79"/>
            </a:endParaRPr>
          </a:p>
        </p:txBody>
      </p:sp>
      <p:sp>
        <p:nvSpPr>
          <p:cNvPr id="9" name="Action Button: Forward or Next 8">
            <a:hlinkClick r:id="" action="ppaction://noaction" highlightClick="1"/>
          </p:cNvPr>
          <p:cNvSpPr/>
          <p:nvPr/>
        </p:nvSpPr>
        <p:spPr>
          <a:xfrm>
            <a:off x="3429000" y="2438400"/>
            <a:ext cx="685800" cy="304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u="sng" dirty="0" smtClean="0"/>
              <a:t>Quick Check #2</a:t>
            </a:r>
            <a:endParaRPr lang="en-US" b="1" u="sng" dirty="0"/>
          </a:p>
        </p:txBody>
      </p:sp>
      <p:sp>
        <p:nvSpPr>
          <p:cNvPr id="4" name="Content Placeholder 3"/>
          <p:cNvSpPr>
            <a:spLocks noGrp="1"/>
          </p:cNvSpPr>
          <p:nvPr>
            <p:ph sz="half" idx="1"/>
          </p:nvPr>
        </p:nvSpPr>
        <p:spPr>
          <a:xfrm>
            <a:off x="457200" y="1143000"/>
            <a:ext cx="4038600" cy="4983163"/>
          </a:xfrm>
        </p:spPr>
        <p:txBody>
          <a:bodyPr>
            <a:normAutofit/>
          </a:bodyPr>
          <a:lstStyle/>
          <a:p>
            <a:pPr>
              <a:buNone/>
            </a:pPr>
            <a:r>
              <a:rPr lang="en-US" dirty="0" smtClean="0"/>
              <a:t>Check out this demand schedule.  Do you notice a pattern?</a:t>
            </a:r>
          </a:p>
          <a:p>
            <a:pPr>
              <a:buNone/>
            </a:pPr>
            <a:endParaRPr lang="en-US" dirty="0" smtClean="0"/>
          </a:p>
          <a:p>
            <a:pPr>
              <a:buNone/>
            </a:pPr>
            <a:r>
              <a:rPr lang="en-US" dirty="0" smtClean="0"/>
              <a:t>What happens to demand as price goes up?</a:t>
            </a:r>
          </a:p>
          <a:p>
            <a:pPr>
              <a:buNone/>
            </a:pPr>
            <a:endParaRPr lang="en-US" dirty="0"/>
          </a:p>
        </p:txBody>
      </p:sp>
      <p:graphicFrame>
        <p:nvGraphicFramePr>
          <p:cNvPr id="8" name="Content Placeholder 7"/>
          <p:cNvGraphicFramePr>
            <a:graphicFrameLocks noGrp="1"/>
          </p:cNvGraphicFramePr>
          <p:nvPr>
            <p:ph sz="half" idx="2"/>
          </p:nvPr>
        </p:nvGraphicFramePr>
        <p:xfrm>
          <a:off x="4648200" y="1752600"/>
          <a:ext cx="4038600" cy="3139440"/>
        </p:xfrm>
        <a:graphic>
          <a:graphicData uri="http://schemas.openxmlformats.org/drawingml/2006/table">
            <a:tbl>
              <a:tblPr firstRow="1" bandRow="1">
                <a:tableStyleId>{F2DE63D5-997A-4646-A377-4702673A728D}</a:tableStyleId>
              </a:tblPr>
              <a:tblGrid>
                <a:gridCol w="2019300"/>
                <a:gridCol w="2019300"/>
              </a:tblGrid>
              <a:tr h="609600">
                <a:tc>
                  <a:txBody>
                    <a:bodyPr/>
                    <a:lstStyle/>
                    <a:p>
                      <a:pPr algn="ctr">
                        <a:lnSpc>
                          <a:spcPct val="200000"/>
                        </a:lnSpc>
                      </a:pPr>
                      <a:r>
                        <a:rPr lang="en-US" sz="2000" dirty="0" smtClean="0">
                          <a:latin typeface="Comic Sans MS" pitchFamily="66" charset="0"/>
                        </a:rPr>
                        <a:t>Price</a:t>
                      </a:r>
                      <a:endParaRPr lang="en-US" sz="2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a:r>
                        <a:rPr lang="en-US" sz="2000" dirty="0" smtClean="0">
                          <a:latin typeface="Comic Sans MS" pitchFamily="66" charset="0"/>
                        </a:rPr>
                        <a:t>Quantity Demanded</a:t>
                      </a:r>
                      <a:endParaRPr lang="en-US" sz="2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609600">
                <a:tc>
                  <a:txBody>
                    <a:bodyPr/>
                    <a:lstStyle/>
                    <a:p>
                      <a:pPr algn="ctr"/>
                      <a:r>
                        <a:rPr lang="en-US" sz="2000" dirty="0" smtClean="0">
                          <a:latin typeface="Comic Sans MS" pitchFamily="66" charset="0"/>
                        </a:rPr>
                        <a:t>$.25</a:t>
                      </a:r>
                      <a:endParaRPr lang="en-US" sz="2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Comic Sans MS" pitchFamily="66" charset="0"/>
                        </a:rPr>
                        <a:t>100</a:t>
                      </a:r>
                      <a:endParaRPr lang="en-US" sz="2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9600">
                <a:tc>
                  <a:txBody>
                    <a:bodyPr/>
                    <a:lstStyle/>
                    <a:p>
                      <a:pPr algn="ctr"/>
                      <a:r>
                        <a:rPr lang="en-US" sz="2000" dirty="0" smtClean="0">
                          <a:latin typeface="Comic Sans MS" pitchFamily="66" charset="0"/>
                        </a:rPr>
                        <a:t>$.50</a:t>
                      </a:r>
                      <a:endParaRPr lang="en-US" sz="2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Comic Sans MS" pitchFamily="66" charset="0"/>
                        </a:rPr>
                        <a:t>75</a:t>
                      </a:r>
                      <a:endParaRPr lang="en-US" sz="2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9600">
                <a:tc>
                  <a:txBody>
                    <a:bodyPr/>
                    <a:lstStyle/>
                    <a:p>
                      <a:pPr algn="ctr"/>
                      <a:r>
                        <a:rPr lang="en-US" sz="2000" dirty="0" smtClean="0">
                          <a:latin typeface="Comic Sans MS" pitchFamily="66" charset="0"/>
                        </a:rPr>
                        <a:t>$.75</a:t>
                      </a:r>
                      <a:endParaRPr lang="en-US" sz="2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Comic Sans MS" pitchFamily="66" charset="0"/>
                        </a:rPr>
                        <a:t>50</a:t>
                      </a:r>
                      <a:endParaRPr lang="en-US" sz="2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09600">
                <a:tc>
                  <a:txBody>
                    <a:bodyPr/>
                    <a:lstStyle/>
                    <a:p>
                      <a:pPr algn="ctr"/>
                      <a:r>
                        <a:rPr lang="en-US" sz="2000" dirty="0" smtClean="0">
                          <a:latin typeface="Comic Sans MS" pitchFamily="66" charset="0"/>
                        </a:rPr>
                        <a:t>$1.00</a:t>
                      </a:r>
                      <a:endParaRPr lang="en-US" sz="2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smtClean="0">
                          <a:latin typeface="Comic Sans MS" pitchFamily="66" charset="0"/>
                        </a:rPr>
                        <a:t>25</a:t>
                      </a:r>
                      <a:endParaRPr lang="en-US" sz="2000"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ounded Rectangle 5">
            <a:hlinkClick r:id="rId2" action="ppaction://hlinksldjump"/>
          </p:cNvPr>
          <p:cNvSpPr/>
          <p:nvPr/>
        </p:nvSpPr>
        <p:spPr>
          <a:xfrm>
            <a:off x="914400" y="4191000"/>
            <a:ext cx="2819400" cy="5334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The demand increases.</a:t>
            </a:r>
            <a:endParaRPr lang="en-US" sz="2000" dirty="0"/>
          </a:p>
        </p:txBody>
      </p:sp>
      <p:sp>
        <p:nvSpPr>
          <p:cNvPr id="7" name="Rounded Rectangle 6">
            <a:hlinkClick r:id="rId3" action="ppaction://hlinksldjump"/>
          </p:cNvPr>
          <p:cNvSpPr/>
          <p:nvPr/>
        </p:nvSpPr>
        <p:spPr>
          <a:xfrm>
            <a:off x="914400" y="5181600"/>
            <a:ext cx="2819400" cy="6096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The demand decreases.</a:t>
            </a:r>
            <a:endParaRPr lang="en-US" sz="2000" dirty="0"/>
          </a:p>
        </p:txBody>
      </p:sp>
      <p:sp>
        <p:nvSpPr>
          <p:cNvPr id="9" name="Action Button: Home 8">
            <a:hlinkClick r:id="rId4" action="ppaction://hlinksldjump" highlightClick="1"/>
          </p:cNvPr>
          <p:cNvSpPr/>
          <p:nvPr/>
        </p:nvSpPr>
        <p:spPr>
          <a:xfrm>
            <a:off x="7924800" y="6172200"/>
            <a:ext cx="685800" cy="5334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a:t>
            </a:r>
            <a:endParaRPr lang="en-US" dirty="0"/>
          </a:p>
        </p:txBody>
      </p:sp>
      <p:sp>
        <p:nvSpPr>
          <p:cNvPr id="5" name="Content Placeholder 4"/>
          <p:cNvSpPr>
            <a:spLocks noGrp="1"/>
          </p:cNvSpPr>
          <p:nvPr>
            <p:ph sz="half" idx="2"/>
          </p:nvPr>
        </p:nvSpPr>
        <p:spPr/>
        <p:txBody>
          <a:bodyPr>
            <a:normAutofit/>
          </a:bodyPr>
          <a:lstStyle/>
          <a:p>
            <a:pPr algn="ctr">
              <a:buNone/>
            </a:pPr>
            <a:r>
              <a:rPr lang="en-US" sz="4000" dirty="0" smtClean="0"/>
              <a:t>You are correct!  </a:t>
            </a:r>
            <a:r>
              <a:rPr lang="en-US" sz="4000" b="1" dirty="0" smtClean="0"/>
              <a:t>As price goes up, the demand decreases</a:t>
            </a:r>
            <a:r>
              <a:rPr lang="en-US" sz="4000" dirty="0" smtClean="0"/>
              <a:t>. </a:t>
            </a:r>
          </a:p>
          <a:p>
            <a:pPr algn="ctr">
              <a:buNone/>
            </a:pPr>
            <a:r>
              <a:rPr lang="en-US" sz="4000" dirty="0" smtClean="0"/>
              <a:t>Let’s move on!</a:t>
            </a:r>
            <a:endParaRPr lang="en-US" sz="4000" dirty="0"/>
          </a:p>
        </p:txBody>
      </p:sp>
      <p:pic>
        <p:nvPicPr>
          <p:cNvPr id="1028" name="Picture 4" descr="C:\Users\mcdon159\Pictures\Microsoft Clip Organizer\j0424466.wmf"/>
          <p:cNvPicPr>
            <a:picLocks noChangeAspect="1" noChangeArrowheads="1"/>
          </p:cNvPicPr>
          <p:nvPr/>
        </p:nvPicPr>
        <p:blipFill>
          <a:blip r:embed="rId3" cstate="print"/>
          <a:srcRect/>
          <a:stretch>
            <a:fillRect/>
          </a:stretch>
        </p:blipFill>
        <p:spPr bwMode="auto">
          <a:xfrm>
            <a:off x="838200" y="2133600"/>
            <a:ext cx="3154222" cy="2713037"/>
          </a:xfrm>
          <a:prstGeom prst="rect">
            <a:avLst/>
          </a:prstGeom>
          <a:noFill/>
        </p:spPr>
      </p:pic>
      <p:pic>
        <p:nvPicPr>
          <p:cNvPr id="9" name="applause3.wav">
            <a:hlinkClick r:id="" action="ppaction://media"/>
          </p:cNvPr>
          <p:cNvPicPr>
            <a:picLocks noGrp="1" noRot="1" noChangeAspect="1"/>
          </p:cNvPicPr>
          <p:nvPr>
            <p:ph sz="half" idx="1"/>
            <a:wavAudioFile r:embed="rId1" name="applause3.wav"/>
          </p:nvPr>
        </p:nvPicPr>
        <p:blipFill>
          <a:blip r:embed="rId4" cstate="print"/>
          <a:stretch>
            <a:fillRect/>
          </a:stretch>
        </p:blipFill>
        <p:spPr>
          <a:xfrm>
            <a:off x="-1524000" y="3276600"/>
            <a:ext cx="304800" cy="304800"/>
          </a:xfrm>
          <a:prstGeom prst="rect">
            <a:avLst/>
          </a:prstGeom>
        </p:spPr>
      </p:pic>
      <p:sp>
        <p:nvSpPr>
          <p:cNvPr id="11" name="Action Button: Home 10">
            <a:hlinkClick r:id="rId5" action="ppaction://hlinksldjump" highlightClick="1"/>
          </p:cNvPr>
          <p:cNvSpPr/>
          <p:nvPr/>
        </p:nvSpPr>
        <p:spPr>
          <a:xfrm>
            <a:off x="228600" y="6019800"/>
            <a:ext cx="6858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ction Button: Forward or Next 11">
            <a:hlinkClick r:id="rId6" action="ppaction://hlinksldjump" highlightClick="1"/>
          </p:cNvPr>
          <p:cNvSpPr/>
          <p:nvPr/>
        </p:nvSpPr>
        <p:spPr>
          <a:xfrm>
            <a:off x="6019800" y="5410200"/>
            <a:ext cx="1447800" cy="533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368" fill="hold"/>
                                        <p:tgtEl>
                                          <p:spTgt spid="9"/>
                                        </p:tgtEl>
                                      </p:cBhvr>
                                    </p:cmd>
                                  </p:childTnLst>
                                </p:cTn>
                              </p:par>
                              <p:par>
                                <p:cTn id="7" presetID="8" presetClass="emph" presetSubtype="0" fill="hold" grpId="0" nodeType="withEffect">
                                  <p:stCondLst>
                                    <p:cond delay="0"/>
                                  </p:stCondLst>
                                  <p:childTnLst>
                                    <p:animRot by="21600000">
                                      <p:cBhvr>
                                        <p:cTn id="8" dur="1000" fill="hold"/>
                                        <p:tgtEl>
                                          <p:spTgt spid="2"/>
                                        </p:tgtEl>
                                        <p:attrNameLst>
                                          <p:attrName>r</p:attrName>
                                        </p:attrNameLst>
                                      </p:cBhvr>
                                    </p:animRot>
                                  </p:childTnLst>
                                </p:cTn>
                              </p:par>
                              <p:par>
                                <p:cTn id="9" presetID="26" presetClass="emph" presetSubtype="0" fill="hold" nodeType="withEffect">
                                  <p:stCondLst>
                                    <p:cond delay="0"/>
                                  </p:stCondLst>
                                  <p:childTnLst>
                                    <p:animEffect transition="out" filter="fade">
                                      <p:cBhvr>
                                        <p:cTn id="10" dur="500" tmFilter="0, 0; .2, .5; .8, .5; 1, 0"/>
                                        <p:tgtEl>
                                          <p:spTgt spid="5">
                                            <p:txEl>
                                              <p:pRg st="0" end="0"/>
                                            </p:txEl>
                                          </p:spTgt>
                                        </p:tgtEl>
                                      </p:cBhvr>
                                    </p:animEffect>
                                    <p:animScale>
                                      <p:cBhvr>
                                        <p:cTn id="11" dur="250" autoRev="1" fill="hold"/>
                                        <p:tgtEl>
                                          <p:spTgt spid="5">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Sorry!</a:t>
            </a:r>
            <a:endParaRPr lang="en-US" dirty="0"/>
          </a:p>
        </p:txBody>
      </p:sp>
      <p:sp>
        <p:nvSpPr>
          <p:cNvPr id="6" name="Content Placeholder 5"/>
          <p:cNvSpPr>
            <a:spLocks noGrp="1"/>
          </p:cNvSpPr>
          <p:nvPr>
            <p:ph sz="half" idx="2"/>
          </p:nvPr>
        </p:nvSpPr>
        <p:spPr/>
        <p:txBody>
          <a:bodyPr/>
          <a:lstStyle/>
          <a:p>
            <a:pPr>
              <a:buNone/>
            </a:pPr>
            <a:endParaRPr lang="en-US" dirty="0" smtClean="0"/>
          </a:p>
          <a:p>
            <a:pPr>
              <a:buNone/>
            </a:pPr>
            <a:endParaRPr lang="en-US" dirty="0" smtClean="0"/>
          </a:p>
          <a:p>
            <a:pPr>
              <a:buNone/>
            </a:pPr>
            <a:endParaRPr lang="en-US" dirty="0" smtClean="0"/>
          </a:p>
          <a:p>
            <a:pPr>
              <a:buNone/>
            </a:pPr>
            <a:r>
              <a:rPr lang="en-US" dirty="0" smtClean="0"/>
              <a:t>	That was incorrect.  </a:t>
            </a:r>
          </a:p>
          <a:p>
            <a:pPr>
              <a:buNone/>
            </a:pPr>
            <a:r>
              <a:rPr lang="en-US" dirty="0" smtClean="0"/>
              <a:t>		Try again.</a:t>
            </a:r>
          </a:p>
          <a:p>
            <a:pPr>
              <a:buNone/>
            </a:pPr>
            <a:endParaRPr lang="en-US" dirty="0" smtClean="0"/>
          </a:p>
        </p:txBody>
      </p:sp>
      <p:pic>
        <p:nvPicPr>
          <p:cNvPr id="2050" name="Picture 2" descr="C:\Users\mcdon159\Pictures\Microsoft Clip Organizer\j0433161.jpg"/>
          <p:cNvPicPr>
            <a:picLocks noChangeAspect="1" noChangeArrowheads="1"/>
          </p:cNvPicPr>
          <p:nvPr/>
        </p:nvPicPr>
        <p:blipFill>
          <a:blip r:embed="rId3" cstate="print"/>
          <a:srcRect/>
          <a:stretch>
            <a:fillRect/>
          </a:stretch>
        </p:blipFill>
        <p:spPr bwMode="auto">
          <a:xfrm>
            <a:off x="457200" y="1676400"/>
            <a:ext cx="4191000" cy="4343400"/>
          </a:xfrm>
          <a:prstGeom prst="rect">
            <a:avLst/>
          </a:prstGeom>
          <a:noFill/>
        </p:spPr>
      </p:pic>
      <p:pic>
        <p:nvPicPr>
          <p:cNvPr id="7" name="crowdohh.mp3">
            <a:hlinkClick r:id="" action="ppaction://media"/>
          </p:cNvPr>
          <p:cNvPicPr>
            <a:picLocks noGrp="1" noRot="1" noChangeAspect="1"/>
          </p:cNvPicPr>
          <p:nvPr>
            <p:ph sz="half" idx="1"/>
            <a:audioFile r:link="rId1"/>
          </p:nvPr>
        </p:nvPicPr>
        <p:blipFill>
          <a:blip r:embed="rId4" cstate="print"/>
          <a:stretch>
            <a:fillRect/>
          </a:stretch>
        </p:blipFill>
        <p:spPr>
          <a:xfrm>
            <a:off x="-1371600" y="4343400"/>
            <a:ext cx="304800" cy="304800"/>
          </a:xfrm>
          <a:prstGeom prst="rect">
            <a:avLst/>
          </a:prstGeom>
        </p:spPr>
      </p:pic>
      <p:sp>
        <p:nvSpPr>
          <p:cNvPr id="8" name="Action Button: Back or Previous 7">
            <a:hlinkClick r:id="rId5" action="ppaction://hlinksldjump" highlightClick="1"/>
          </p:cNvPr>
          <p:cNvSpPr/>
          <p:nvPr/>
        </p:nvSpPr>
        <p:spPr>
          <a:xfrm>
            <a:off x="5715000" y="4572000"/>
            <a:ext cx="15240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098"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Quick Check #3</a:t>
            </a:r>
            <a:endParaRPr lang="en-US" b="1" u="sng" dirty="0"/>
          </a:p>
        </p:txBody>
      </p:sp>
      <p:sp>
        <p:nvSpPr>
          <p:cNvPr id="3" name="Content Placeholder 2"/>
          <p:cNvSpPr>
            <a:spLocks noGrp="1"/>
          </p:cNvSpPr>
          <p:nvPr>
            <p:ph idx="1"/>
          </p:nvPr>
        </p:nvSpPr>
        <p:spPr/>
        <p:txBody>
          <a:bodyPr/>
          <a:lstStyle/>
          <a:p>
            <a:pPr>
              <a:buNone/>
            </a:pPr>
            <a:r>
              <a:rPr lang="en-US" dirty="0" smtClean="0"/>
              <a:t>Based on what you have learned so far, choose the statement below that is correct:</a:t>
            </a:r>
          </a:p>
          <a:p>
            <a:pPr>
              <a:buNone/>
            </a:pPr>
            <a:endParaRPr lang="en-US" dirty="0"/>
          </a:p>
        </p:txBody>
      </p:sp>
      <p:sp>
        <p:nvSpPr>
          <p:cNvPr id="4" name="Rounded Rectangle 3">
            <a:hlinkClick r:id="rId2" action="ppaction://hlinksldjump"/>
          </p:cNvPr>
          <p:cNvSpPr/>
          <p:nvPr/>
        </p:nvSpPr>
        <p:spPr>
          <a:xfrm>
            <a:off x="1295400" y="2819400"/>
            <a:ext cx="6248400" cy="10668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As price goes down, demand goes up.</a:t>
            </a:r>
            <a:endParaRPr lang="en-US" sz="2400" dirty="0"/>
          </a:p>
        </p:txBody>
      </p:sp>
      <p:sp>
        <p:nvSpPr>
          <p:cNvPr id="5" name="Rounded Rectangle 4">
            <a:hlinkClick r:id="rId3" action="ppaction://hlinksldjump"/>
          </p:cNvPr>
          <p:cNvSpPr/>
          <p:nvPr/>
        </p:nvSpPr>
        <p:spPr>
          <a:xfrm>
            <a:off x="1295400" y="4572000"/>
            <a:ext cx="6248400" cy="11430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As price goes down, demand goes down.</a:t>
            </a:r>
            <a:endParaRPr lang="en-US" sz="2400" dirty="0"/>
          </a:p>
        </p:txBody>
      </p:sp>
      <p:sp>
        <p:nvSpPr>
          <p:cNvPr id="6" name="Action Button: Home 5">
            <a:hlinkClick r:id="rId4" action="ppaction://hlinksldjump" highlightClick="1"/>
          </p:cNvPr>
          <p:cNvSpPr/>
          <p:nvPr/>
        </p:nvSpPr>
        <p:spPr>
          <a:xfrm>
            <a:off x="685800" y="60960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a:t>
            </a:r>
            <a:endParaRPr lang="en-US" dirty="0"/>
          </a:p>
        </p:txBody>
      </p:sp>
      <p:sp>
        <p:nvSpPr>
          <p:cNvPr id="5" name="Content Placeholder 4"/>
          <p:cNvSpPr>
            <a:spLocks noGrp="1"/>
          </p:cNvSpPr>
          <p:nvPr>
            <p:ph sz="half" idx="2"/>
          </p:nvPr>
        </p:nvSpPr>
        <p:spPr/>
        <p:txBody>
          <a:bodyPr>
            <a:normAutofit/>
          </a:bodyPr>
          <a:lstStyle/>
          <a:p>
            <a:pPr algn="ctr">
              <a:buNone/>
            </a:pPr>
            <a:r>
              <a:rPr lang="en-US" sz="4000" dirty="0" smtClean="0"/>
              <a:t>You are correct!  </a:t>
            </a:r>
            <a:r>
              <a:rPr lang="en-US" sz="4000" b="1" dirty="0" smtClean="0"/>
              <a:t>As price goes down, the demand increases</a:t>
            </a:r>
            <a:r>
              <a:rPr lang="en-US" sz="4000" dirty="0" smtClean="0"/>
              <a:t>. </a:t>
            </a:r>
          </a:p>
          <a:p>
            <a:pPr algn="ctr">
              <a:buNone/>
            </a:pPr>
            <a:r>
              <a:rPr lang="en-US" sz="4000" dirty="0" smtClean="0"/>
              <a:t>Let’s move on!</a:t>
            </a:r>
            <a:endParaRPr lang="en-US" sz="4000" dirty="0"/>
          </a:p>
        </p:txBody>
      </p:sp>
      <p:pic>
        <p:nvPicPr>
          <p:cNvPr id="1028" name="Picture 4" descr="C:\Users\mcdon159\Pictures\Microsoft Clip Organizer\j0424466.wmf"/>
          <p:cNvPicPr>
            <a:picLocks noChangeAspect="1" noChangeArrowheads="1"/>
          </p:cNvPicPr>
          <p:nvPr/>
        </p:nvPicPr>
        <p:blipFill>
          <a:blip r:embed="rId3" cstate="print"/>
          <a:srcRect/>
          <a:stretch>
            <a:fillRect/>
          </a:stretch>
        </p:blipFill>
        <p:spPr bwMode="auto">
          <a:xfrm>
            <a:off x="838200" y="2133600"/>
            <a:ext cx="3154222" cy="2713037"/>
          </a:xfrm>
          <a:prstGeom prst="rect">
            <a:avLst/>
          </a:prstGeom>
          <a:noFill/>
        </p:spPr>
      </p:pic>
      <p:pic>
        <p:nvPicPr>
          <p:cNvPr id="9" name="applause3.wav">
            <a:hlinkClick r:id="" action="ppaction://media"/>
          </p:cNvPr>
          <p:cNvPicPr>
            <a:picLocks noGrp="1" noRot="1" noChangeAspect="1"/>
          </p:cNvPicPr>
          <p:nvPr>
            <p:ph sz="half" idx="1"/>
            <a:wavAudioFile r:embed="rId1" name="applause3.wav"/>
          </p:nvPr>
        </p:nvPicPr>
        <p:blipFill>
          <a:blip r:embed="rId4" cstate="print"/>
          <a:stretch>
            <a:fillRect/>
          </a:stretch>
        </p:blipFill>
        <p:spPr>
          <a:xfrm>
            <a:off x="-1371600" y="3886200"/>
            <a:ext cx="304800" cy="304800"/>
          </a:xfrm>
          <a:prstGeom prst="rect">
            <a:avLst/>
          </a:prstGeom>
        </p:spPr>
      </p:pic>
      <p:sp>
        <p:nvSpPr>
          <p:cNvPr id="6" name="Action Button: Home 5">
            <a:hlinkClick r:id="rId5" action="ppaction://hlinksldjump" highlightClick="1"/>
          </p:cNvPr>
          <p:cNvSpPr/>
          <p:nvPr/>
        </p:nvSpPr>
        <p:spPr>
          <a:xfrm>
            <a:off x="228600" y="6019800"/>
            <a:ext cx="6858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Forward or Next 6">
            <a:hlinkClick r:id="rId6" action="ppaction://hlinksldjump" highlightClick="1"/>
          </p:cNvPr>
          <p:cNvSpPr/>
          <p:nvPr/>
        </p:nvSpPr>
        <p:spPr>
          <a:xfrm>
            <a:off x="5867400" y="5638800"/>
            <a:ext cx="1828800" cy="685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368" fill="hold"/>
                                        <p:tgtEl>
                                          <p:spTgt spid="9"/>
                                        </p:tgtEl>
                                      </p:cBhvr>
                                    </p:cmd>
                                  </p:childTnLst>
                                </p:cTn>
                              </p:par>
                              <p:par>
                                <p:cTn id="7" presetID="8" presetClass="emph" presetSubtype="0" fill="hold" grpId="0" nodeType="withEffect">
                                  <p:stCondLst>
                                    <p:cond delay="0"/>
                                  </p:stCondLst>
                                  <p:childTnLst>
                                    <p:animRot by="21600000">
                                      <p:cBhvr>
                                        <p:cTn id="8" dur="1000" fill="hold"/>
                                        <p:tgtEl>
                                          <p:spTgt spid="2"/>
                                        </p:tgtEl>
                                        <p:attrNameLst>
                                          <p:attrName>r</p:attrName>
                                        </p:attrNameLst>
                                      </p:cBhvr>
                                    </p:animRot>
                                  </p:childTnLst>
                                </p:cTn>
                              </p:par>
                              <p:par>
                                <p:cTn id="9" presetID="26" presetClass="emph" presetSubtype="0" fill="hold" nodeType="withEffect">
                                  <p:stCondLst>
                                    <p:cond delay="0"/>
                                  </p:stCondLst>
                                  <p:childTnLst>
                                    <p:animEffect transition="out" filter="fade">
                                      <p:cBhvr>
                                        <p:cTn id="10" dur="500" tmFilter="0, 0; .2, .5; .8, .5; 1, 0"/>
                                        <p:tgtEl>
                                          <p:spTgt spid="5">
                                            <p:txEl>
                                              <p:pRg st="0" end="0"/>
                                            </p:txEl>
                                          </p:spTgt>
                                        </p:tgtEl>
                                      </p:cBhvr>
                                    </p:animEffect>
                                    <p:animScale>
                                      <p:cBhvr>
                                        <p:cTn id="11" dur="250" autoRev="1" fill="hold"/>
                                        <p:tgtEl>
                                          <p:spTgt spid="5">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Sorry!</a:t>
            </a:r>
            <a:endParaRPr lang="en-US" dirty="0"/>
          </a:p>
        </p:txBody>
      </p:sp>
      <p:sp>
        <p:nvSpPr>
          <p:cNvPr id="6" name="Content Placeholder 5"/>
          <p:cNvSpPr>
            <a:spLocks noGrp="1"/>
          </p:cNvSpPr>
          <p:nvPr>
            <p:ph sz="half" idx="2"/>
          </p:nvPr>
        </p:nvSpPr>
        <p:spPr/>
        <p:txBody>
          <a:bodyPr/>
          <a:lstStyle/>
          <a:p>
            <a:pPr>
              <a:buNone/>
            </a:pPr>
            <a:endParaRPr lang="en-US" dirty="0" smtClean="0"/>
          </a:p>
          <a:p>
            <a:pPr>
              <a:buNone/>
            </a:pPr>
            <a:endParaRPr lang="en-US" dirty="0" smtClean="0"/>
          </a:p>
          <a:p>
            <a:pPr>
              <a:buNone/>
            </a:pPr>
            <a:endParaRPr lang="en-US" dirty="0" smtClean="0"/>
          </a:p>
          <a:p>
            <a:pPr>
              <a:buNone/>
            </a:pPr>
            <a:r>
              <a:rPr lang="en-US" dirty="0" smtClean="0"/>
              <a:t>	That was incorrect.  </a:t>
            </a:r>
          </a:p>
          <a:p>
            <a:pPr>
              <a:buNone/>
            </a:pPr>
            <a:r>
              <a:rPr lang="en-US" dirty="0" smtClean="0"/>
              <a:t>		Try again.</a:t>
            </a:r>
          </a:p>
          <a:p>
            <a:pPr>
              <a:buNone/>
            </a:pPr>
            <a:endParaRPr lang="en-US" dirty="0" smtClean="0"/>
          </a:p>
        </p:txBody>
      </p:sp>
      <p:pic>
        <p:nvPicPr>
          <p:cNvPr id="2050" name="Picture 2" descr="C:\Users\mcdon159\Pictures\Microsoft Clip Organizer\j0433161.jpg"/>
          <p:cNvPicPr>
            <a:picLocks noChangeAspect="1" noChangeArrowheads="1"/>
          </p:cNvPicPr>
          <p:nvPr/>
        </p:nvPicPr>
        <p:blipFill>
          <a:blip r:embed="rId3" cstate="print"/>
          <a:srcRect/>
          <a:stretch>
            <a:fillRect/>
          </a:stretch>
        </p:blipFill>
        <p:spPr bwMode="auto">
          <a:xfrm>
            <a:off x="457200" y="1676400"/>
            <a:ext cx="4191000" cy="4343400"/>
          </a:xfrm>
          <a:prstGeom prst="rect">
            <a:avLst/>
          </a:prstGeom>
          <a:noFill/>
        </p:spPr>
      </p:pic>
      <p:pic>
        <p:nvPicPr>
          <p:cNvPr id="7" name="crowdohh.mp3">
            <a:hlinkClick r:id="" action="ppaction://media"/>
          </p:cNvPr>
          <p:cNvPicPr>
            <a:picLocks noGrp="1" noRot="1" noChangeAspect="1"/>
          </p:cNvPicPr>
          <p:nvPr>
            <p:ph sz="half" idx="1"/>
            <a:audioFile r:link="rId1"/>
          </p:nvPr>
        </p:nvPicPr>
        <p:blipFill>
          <a:blip r:embed="rId4" cstate="print"/>
          <a:stretch>
            <a:fillRect/>
          </a:stretch>
        </p:blipFill>
        <p:spPr>
          <a:xfrm>
            <a:off x="-1066800" y="5257800"/>
            <a:ext cx="304800" cy="304800"/>
          </a:xfrm>
          <a:prstGeom prst="rect">
            <a:avLst/>
          </a:prstGeom>
        </p:spPr>
      </p:pic>
      <p:sp>
        <p:nvSpPr>
          <p:cNvPr id="8" name="Action Button: Back or Previous 7">
            <a:hlinkClick r:id="rId5" action="ppaction://hlinksldjump" highlightClick="1"/>
          </p:cNvPr>
          <p:cNvSpPr/>
          <p:nvPr/>
        </p:nvSpPr>
        <p:spPr>
          <a:xfrm>
            <a:off x="5715000" y="4572000"/>
            <a:ext cx="15240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Home 8">
            <a:hlinkClick r:id="rId6" action="ppaction://hlinksldjump" highlightClick="1"/>
          </p:cNvPr>
          <p:cNvSpPr/>
          <p:nvPr/>
        </p:nvSpPr>
        <p:spPr>
          <a:xfrm>
            <a:off x="8305800" y="6019800"/>
            <a:ext cx="6858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098"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Law of Demand</a:t>
            </a:r>
            <a:endParaRPr lang="en-US" b="1" u="sng" dirty="0"/>
          </a:p>
        </p:txBody>
      </p:sp>
      <p:sp>
        <p:nvSpPr>
          <p:cNvPr id="3" name="Content Placeholder 2"/>
          <p:cNvSpPr>
            <a:spLocks noGrp="1"/>
          </p:cNvSpPr>
          <p:nvPr>
            <p:ph idx="1"/>
          </p:nvPr>
        </p:nvSpPr>
        <p:spPr/>
        <p:txBody>
          <a:bodyPr/>
          <a:lstStyle/>
          <a:p>
            <a:r>
              <a:rPr lang="en-US" dirty="0" smtClean="0"/>
              <a:t>As you have already figured out, price has an effect on demand.</a:t>
            </a:r>
          </a:p>
          <a:p>
            <a:r>
              <a:rPr lang="en-US" dirty="0" smtClean="0"/>
              <a:t>This is known as the </a:t>
            </a:r>
            <a:r>
              <a:rPr lang="en-US" b="1" i="1" dirty="0" smtClean="0"/>
              <a:t>Law of Demand.</a:t>
            </a:r>
          </a:p>
          <a:p>
            <a:r>
              <a:rPr lang="en-US" dirty="0" smtClean="0"/>
              <a:t>The Law of Demand states that the demand for a product varies inversely with its price.</a:t>
            </a:r>
          </a:p>
          <a:p>
            <a:r>
              <a:rPr lang="en-US" dirty="0" smtClean="0"/>
              <a:t>In other words:</a:t>
            </a:r>
          </a:p>
          <a:p>
            <a:pPr lvl="1"/>
            <a:r>
              <a:rPr lang="en-US" dirty="0" smtClean="0"/>
              <a:t>As price goes up, demand goes down.</a:t>
            </a:r>
          </a:p>
          <a:p>
            <a:pPr lvl="1"/>
            <a:r>
              <a:rPr lang="en-US" dirty="0" smtClean="0"/>
              <a:t>As price goes down, demand goes up.</a:t>
            </a:r>
            <a:endParaRPr lang="en-US" dirty="0"/>
          </a:p>
        </p:txBody>
      </p:sp>
      <p:sp>
        <p:nvSpPr>
          <p:cNvPr id="4" name="Action Button: Home 3">
            <a:hlinkClick r:id="rId2" action="ppaction://hlinksldjump" highlightClick="1"/>
          </p:cNvPr>
          <p:cNvSpPr/>
          <p:nvPr/>
        </p:nvSpPr>
        <p:spPr>
          <a:xfrm>
            <a:off x="685800" y="6019800"/>
            <a:ext cx="838200" cy="5334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Forward or Next 4">
            <a:hlinkClick r:id="rId3" action="ppaction://hlinksldjump" highlightClick="1"/>
          </p:cNvPr>
          <p:cNvSpPr/>
          <p:nvPr/>
        </p:nvSpPr>
        <p:spPr>
          <a:xfrm>
            <a:off x="7315200" y="5867400"/>
            <a:ext cx="1219200" cy="609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Changes in Demand</a:t>
            </a:r>
            <a:endParaRPr lang="en-US" b="1" u="sng" dirty="0"/>
          </a:p>
        </p:txBody>
      </p:sp>
      <p:sp>
        <p:nvSpPr>
          <p:cNvPr id="3" name="Content Placeholder 2"/>
          <p:cNvSpPr>
            <a:spLocks noGrp="1"/>
          </p:cNvSpPr>
          <p:nvPr>
            <p:ph idx="1"/>
          </p:nvPr>
        </p:nvSpPr>
        <p:spPr/>
        <p:txBody>
          <a:bodyPr/>
          <a:lstStyle/>
          <a:p>
            <a:r>
              <a:rPr lang="en-US" dirty="0" smtClean="0"/>
              <a:t>Factors </a:t>
            </a:r>
            <a:r>
              <a:rPr lang="en-US" b="1" i="1" dirty="0" smtClean="0"/>
              <a:t>other than price</a:t>
            </a:r>
            <a:r>
              <a:rPr lang="en-US" i="1" dirty="0" smtClean="0"/>
              <a:t> </a:t>
            </a:r>
            <a:r>
              <a:rPr lang="en-US" dirty="0" smtClean="0"/>
              <a:t>can cause changes in demand </a:t>
            </a:r>
          </a:p>
          <a:p>
            <a:r>
              <a:rPr lang="en-US" dirty="0" smtClean="0"/>
              <a:t>These other factors include:</a:t>
            </a:r>
          </a:p>
          <a:p>
            <a:pPr marL="971550" lvl="1" indent="-514350">
              <a:buFont typeface="+mj-lt"/>
              <a:buAutoNum type="arabicPeriod"/>
            </a:pPr>
            <a:r>
              <a:rPr lang="en-US" dirty="0" smtClean="0"/>
              <a:t>Consumers’ income</a:t>
            </a:r>
          </a:p>
          <a:p>
            <a:pPr marL="971550" lvl="1" indent="-514350">
              <a:buFont typeface="+mj-lt"/>
              <a:buAutoNum type="arabicPeriod"/>
            </a:pPr>
            <a:r>
              <a:rPr lang="en-US" dirty="0" smtClean="0"/>
              <a:t>Consumers’ tastes</a:t>
            </a:r>
          </a:p>
          <a:p>
            <a:pPr marL="971550" lvl="1" indent="-514350">
              <a:buFont typeface="+mj-lt"/>
              <a:buAutoNum type="arabicPeriod"/>
            </a:pPr>
            <a:r>
              <a:rPr lang="en-US" dirty="0" smtClean="0"/>
              <a:t>Prices of related products (substitute and complements)</a:t>
            </a:r>
            <a:endParaRPr lang="en-US" dirty="0"/>
          </a:p>
        </p:txBody>
      </p:sp>
      <p:sp>
        <p:nvSpPr>
          <p:cNvPr id="4" name="Action Button: Home 3">
            <a:hlinkClick r:id="rId2" action="ppaction://hlinksldjump" highlightClick="1"/>
          </p:cNvPr>
          <p:cNvSpPr/>
          <p:nvPr/>
        </p:nvSpPr>
        <p:spPr>
          <a:xfrm>
            <a:off x="381000" y="5943600"/>
            <a:ext cx="7620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Forward or Next 4">
            <a:hlinkClick r:id="rId3" action="ppaction://hlinksldjump" highlightClick="1"/>
          </p:cNvPr>
          <p:cNvSpPr/>
          <p:nvPr/>
        </p:nvSpPr>
        <p:spPr>
          <a:xfrm>
            <a:off x="7162800" y="5638800"/>
            <a:ext cx="13716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Consumers’ Income</a:t>
            </a:r>
            <a:endParaRPr lang="en-US" b="1" u="sng" dirty="0"/>
          </a:p>
        </p:txBody>
      </p:sp>
      <p:sp>
        <p:nvSpPr>
          <p:cNvPr id="3" name="Content Placeholder 2"/>
          <p:cNvSpPr>
            <a:spLocks noGrp="1"/>
          </p:cNvSpPr>
          <p:nvPr>
            <p:ph idx="1"/>
          </p:nvPr>
        </p:nvSpPr>
        <p:spPr/>
        <p:txBody>
          <a:bodyPr>
            <a:normAutofit/>
          </a:bodyPr>
          <a:lstStyle/>
          <a:p>
            <a:r>
              <a:rPr lang="en-US" dirty="0" smtClean="0"/>
              <a:t>Naturally, if your income increases, you will be more able and willing to buy more products at any price.</a:t>
            </a:r>
          </a:p>
          <a:p>
            <a:r>
              <a:rPr lang="en-US" dirty="0" smtClean="0"/>
              <a:t>And of course, if your income decreases, you will be less willing and able to buy goods regardless of price.</a:t>
            </a:r>
          </a:p>
        </p:txBody>
      </p:sp>
      <p:sp>
        <p:nvSpPr>
          <p:cNvPr id="4" name="Action Button: Home 3">
            <a:hlinkClick r:id="rId2" action="ppaction://hlinksldjump" highlightClick="1"/>
          </p:cNvPr>
          <p:cNvSpPr/>
          <p:nvPr/>
        </p:nvSpPr>
        <p:spPr>
          <a:xfrm>
            <a:off x="381000" y="5943600"/>
            <a:ext cx="7620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Forward or Next 4">
            <a:hlinkClick r:id="rId3" action="ppaction://hlinksldjump" highlightClick="1"/>
          </p:cNvPr>
          <p:cNvSpPr/>
          <p:nvPr/>
        </p:nvSpPr>
        <p:spPr>
          <a:xfrm>
            <a:off x="6477000" y="5562600"/>
            <a:ext cx="16764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0" y="381000"/>
            <a:ext cx="3008313" cy="1162050"/>
          </a:xfrm>
        </p:spPr>
        <p:txBody>
          <a:bodyPr>
            <a:noAutofit/>
          </a:bodyPr>
          <a:lstStyle/>
          <a:p>
            <a:pPr algn="ctr"/>
            <a:r>
              <a:rPr lang="en-US" sz="3200" dirty="0" smtClean="0">
                <a:latin typeface="Comic Sans MS" pitchFamily="66" charset="0"/>
              </a:rPr>
              <a:t>What would you do?</a:t>
            </a:r>
            <a:endParaRPr lang="en-US" sz="3200" dirty="0">
              <a:latin typeface="Comic Sans MS" pitchFamily="66" charset="0"/>
            </a:endParaRPr>
          </a:p>
        </p:txBody>
      </p:sp>
      <p:sp>
        <p:nvSpPr>
          <p:cNvPr id="3" name="Content Placeholder 2"/>
          <p:cNvSpPr>
            <a:spLocks noGrp="1"/>
          </p:cNvSpPr>
          <p:nvPr>
            <p:ph idx="1"/>
          </p:nvPr>
        </p:nvSpPr>
        <p:spPr>
          <a:xfrm>
            <a:off x="304800" y="533400"/>
            <a:ext cx="5111750" cy="5853113"/>
          </a:xfrm>
        </p:spPr>
        <p:txBody>
          <a:bodyPr>
            <a:normAutofit/>
          </a:bodyPr>
          <a:lstStyle/>
          <a:p>
            <a:endParaRPr lang="en-US" dirty="0" smtClean="0"/>
          </a:p>
          <a:p>
            <a:r>
              <a:rPr lang="en-US" dirty="0" smtClean="0"/>
              <a:t>Nike has come out with a new popular line of basketball shoes.</a:t>
            </a:r>
          </a:p>
          <a:p>
            <a:r>
              <a:rPr lang="en-US" dirty="0" smtClean="0"/>
              <a:t>Unfortunately, your boss tells you he has to cut back your hours at work so your pay check will be $100 - $200 less this month.  </a:t>
            </a:r>
          </a:p>
        </p:txBody>
      </p:sp>
      <p:sp>
        <p:nvSpPr>
          <p:cNvPr id="6" name="Text Placeholder 5"/>
          <p:cNvSpPr>
            <a:spLocks noGrp="1"/>
          </p:cNvSpPr>
          <p:nvPr>
            <p:ph type="body" sz="half" idx="2"/>
          </p:nvPr>
        </p:nvSpPr>
        <p:spPr>
          <a:xfrm>
            <a:off x="5638800" y="1676400"/>
            <a:ext cx="3008313" cy="4691063"/>
          </a:xfrm>
        </p:spPr>
        <p:txBody>
          <a:bodyPr>
            <a:normAutofit/>
          </a:bodyPr>
          <a:lstStyle/>
          <a:p>
            <a:r>
              <a:rPr lang="en-US" sz="2400" dirty="0" smtClean="0">
                <a:latin typeface="Comic Sans MS" pitchFamily="66" charset="0"/>
              </a:rPr>
              <a:t>Your demand for the new Nike shoes would probably:</a:t>
            </a:r>
          </a:p>
          <a:p>
            <a:endParaRPr lang="en-US" sz="2400" dirty="0" smtClean="0">
              <a:latin typeface="Comic Sans MS" pitchFamily="66" charset="0"/>
            </a:endParaRPr>
          </a:p>
          <a:p>
            <a:endParaRPr lang="en-US" sz="2400" dirty="0" smtClean="0">
              <a:latin typeface="Comic Sans MS" pitchFamily="66" charset="0"/>
            </a:endParaRPr>
          </a:p>
          <a:p>
            <a:endParaRPr lang="en-US" sz="2400" dirty="0" smtClean="0">
              <a:latin typeface="Comic Sans MS" pitchFamily="66" charset="0"/>
            </a:endParaRPr>
          </a:p>
          <a:p>
            <a:endParaRPr lang="en-US" sz="2400" dirty="0" smtClean="0">
              <a:latin typeface="Comic Sans MS" pitchFamily="66" charset="0"/>
            </a:endParaRPr>
          </a:p>
          <a:p>
            <a:endParaRPr lang="en-US" sz="1800" dirty="0" smtClean="0">
              <a:latin typeface="Comic Sans MS" pitchFamily="66" charset="0"/>
            </a:endParaRPr>
          </a:p>
          <a:p>
            <a:endParaRPr lang="en-US" sz="1800" dirty="0" smtClean="0">
              <a:latin typeface="Comic Sans MS" pitchFamily="66" charset="0"/>
            </a:endParaRPr>
          </a:p>
          <a:p>
            <a:pPr algn="ctr"/>
            <a:r>
              <a:rPr lang="en-US" sz="1800" dirty="0" smtClean="0">
                <a:latin typeface="Comic Sans MS" pitchFamily="66" charset="0"/>
              </a:rPr>
              <a:t>(Remember, demand is desire, ability, and willingness to buy.)</a:t>
            </a:r>
          </a:p>
          <a:p>
            <a:endParaRPr lang="en-US" sz="2400" dirty="0"/>
          </a:p>
        </p:txBody>
      </p:sp>
      <p:sp>
        <p:nvSpPr>
          <p:cNvPr id="9" name="Flowchart: Alternate Process 8">
            <a:hlinkClick r:id="rId2" action="ppaction://hlinksldjump"/>
          </p:cNvPr>
          <p:cNvSpPr/>
          <p:nvPr/>
        </p:nvSpPr>
        <p:spPr>
          <a:xfrm>
            <a:off x="6019800" y="2971800"/>
            <a:ext cx="2133600" cy="8382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hlinkClick r:id="rId3" action="ppaction://hlinksldjump"/>
              </a:rPr>
              <a:t>Buy the shoes!</a:t>
            </a:r>
            <a:endParaRPr lang="en-US" sz="2400" dirty="0"/>
          </a:p>
        </p:txBody>
      </p:sp>
      <p:sp>
        <p:nvSpPr>
          <p:cNvPr id="10" name="Rounded Rectangle 9">
            <a:hlinkClick r:id="rId4" action="ppaction://hlinksldjump"/>
          </p:cNvPr>
          <p:cNvSpPr/>
          <p:nvPr/>
        </p:nvSpPr>
        <p:spPr>
          <a:xfrm>
            <a:off x="6096000" y="4191000"/>
            <a:ext cx="20574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hlinkClick r:id="rId4" action="ppaction://hlinksldjump"/>
              </a:rPr>
              <a:t>Pass on the shoes. </a:t>
            </a:r>
            <a:endParaRPr lang="en-US" sz="2400" dirty="0"/>
          </a:p>
        </p:txBody>
      </p:sp>
      <p:sp>
        <p:nvSpPr>
          <p:cNvPr id="11" name="Action Button: Home 10">
            <a:hlinkClick r:id="rId5" action="ppaction://hlinksldjump" highlightClick="1"/>
          </p:cNvPr>
          <p:cNvSpPr/>
          <p:nvPr/>
        </p:nvSpPr>
        <p:spPr>
          <a:xfrm>
            <a:off x="381000" y="5943600"/>
            <a:ext cx="7620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Demand</a:t>
            </a:r>
            <a:endParaRPr lang="en-US" b="1" u="sng" dirty="0"/>
          </a:p>
        </p:txBody>
      </p:sp>
      <p:sp>
        <p:nvSpPr>
          <p:cNvPr id="3" name="Content Placeholder 2"/>
          <p:cNvSpPr>
            <a:spLocks noGrp="1"/>
          </p:cNvSpPr>
          <p:nvPr>
            <p:ph idx="1"/>
          </p:nvPr>
        </p:nvSpPr>
        <p:spPr/>
        <p:txBody>
          <a:bodyPr/>
          <a:lstStyle/>
          <a:p>
            <a:r>
              <a:rPr lang="en-US" dirty="0" smtClean="0"/>
              <a:t>Demand is not just simply wanting to own a product.</a:t>
            </a:r>
          </a:p>
          <a:p>
            <a:r>
              <a:rPr lang="en-US" dirty="0" smtClean="0"/>
              <a:t>Remember, to have demand, you must have:</a:t>
            </a:r>
          </a:p>
          <a:p>
            <a:pPr marL="971550" lvl="1" indent="-514350">
              <a:buFont typeface="+mj-lt"/>
              <a:buAutoNum type="arabicPeriod"/>
            </a:pPr>
            <a:r>
              <a:rPr lang="en-US" dirty="0" smtClean="0"/>
              <a:t>The desire to own it.</a:t>
            </a:r>
          </a:p>
          <a:p>
            <a:pPr marL="971550" lvl="1" indent="-514350">
              <a:buFont typeface="+mj-lt"/>
              <a:buAutoNum type="arabicPeriod"/>
            </a:pPr>
            <a:r>
              <a:rPr lang="en-US" dirty="0" smtClean="0"/>
              <a:t>The ability to pay for it.</a:t>
            </a:r>
          </a:p>
          <a:p>
            <a:pPr marL="971550" lvl="1" indent="-514350">
              <a:buFont typeface="+mj-lt"/>
              <a:buAutoNum type="arabicPeriod"/>
            </a:pPr>
            <a:r>
              <a:rPr lang="en-US" dirty="0" smtClean="0"/>
              <a:t>The willingness to buy it.</a:t>
            </a:r>
            <a:endParaRPr lang="en-US" dirty="0"/>
          </a:p>
        </p:txBody>
      </p:sp>
      <p:pic>
        <p:nvPicPr>
          <p:cNvPr id="4" name="cash_register_x.wav">
            <a:hlinkClick r:id="" action="ppaction://media"/>
          </p:cNvPr>
          <p:cNvPicPr>
            <a:picLocks noRot="1" noChangeAspect="1"/>
          </p:cNvPicPr>
          <p:nvPr>
            <a:wavAudioFile r:embed="rId1" name="cash_register_x.wav"/>
          </p:nvPr>
        </p:nvPicPr>
        <p:blipFill>
          <a:blip r:embed="rId4" cstate="print"/>
          <a:stretch>
            <a:fillRect/>
          </a:stretch>
        </p:blipFill>
        <p:spPr>
          <a:xfrm>
            <a:off x="-838200" y="2895600"/>
            <a:ext cx="304800" cy="304800"/>
          </a:xfrm>
          <a:prstGeom prst="rect">
            <a:avLst/>
          </a:prstGeom>
        </p:spPr>
      </p:pic>
      <p:pic>
        <p:nvPicPr>
          <p:cNvPr id="5" name="come_get_it.wav">
            <a:hlinkClick r:id="" action="ppaction://media"/>
          </p:cNvPr>
          <p:cNvPicPr>
            <a:picLocks noRot="1" noChangeAspect="1"/>
          </p:cNvPicPr>
          <p:nvPr>
            <a:wavAudioFile r:embed="rId2" name="come_get_it.wav"/>
          </p:nvPr>
        </p:nvPicPr>
        <p:blipFill>
          <a:blip r:embed="rId5" cstate="print"/>
          <a:stretch>
            <a:fillRect/>
          </a:stretch>
        </p:blipFill>
        <p:spPr>
          <a:xfrm>
            <a:off x="-914400" y="3962400"/>
            <a:ext cx="304800" cy="304800"/>
          </a:xfrm>
          <a:prstGeom prst="rect">
            <a:avLst/>
          </a:prstGeom>
        </p:spPr>
      </p:pic>
      <p:sp>
        <p:nvSpPr>
          <p:cNvPr id="6" name="Action Button: Forward or Next 5">
            <a:hlinkClick r:id="rId6" action="ppaction://hlinksldjump" highlightClick="1"/>
          </p:cNvPr>
          <p:cNvSpPr/>
          <p:nvPr/>
        </p:nvSpPr>
        <p:spPr>
          <a:xfrm>
            <a:off x="7391400" y="5943600"/>
            <a:ext cx="1295400" cy="609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Home 6">
            <a:hlinkClick r:id="rId7" action="ppaction://hlinksldjump" highlightClick="1"/>
          </p:cNvPr>
          <p:cNvSpPr/>
          <p:nvPr/>
        </p:nvSpPr>
        <p:spPr>
          <a:xfrm>
            <a:off x="457200" y="5867400"/>
            <a:ext cx="838200" cy="762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linds(horizontal)">
                                      <p:cBhvr>
                                        <p:cTn id="11" dur="2000"/>
                                        <p:tgtEl>
                                          <p:spTgt spid="3">
                                            <p:txEl>
                                              <p:pRg st="1" end="1"/>
                                            </p:txEl>
                                          </p:spTgt>
                                        </p:tgtEl>
                                      </p:cBhvr>
                                    </p:animEffect>
                                  </p:childTnLst>
                                </p:cTn>
                              </p:par>
                            </p:childTnLst>
                          </p:cTn>
                        </p:par>
                        <p:par>
                          <p:cTn id="12" fill="hold">
                            <p:stCondLst>
                              <p:cond delay="2500"/>
                            </p:stCondLst>
                            <p:childTnLst>
                              <p:par>
                                <p:cTn id="13" presetID="4" presetClass="entr" presetSubtype="16"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par>
                          <p:cTn id="16" fill="hold">
                            <p:stCondLst>
                              <p:cond delay="3000"/>
                            </p:stCondLst>
                            <p:childTnLst>
                              <p:par>
                                <p:cTn id="17" presetID="4" presetClass="entr" presetSubtype="1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ox(in)">
                                      <p:cBhvr>
                                        <p:cTn id="19" dur="2000"/>
                                        <p:tgtEl>
                                          <p:spTgt spid="3">
                                            <p:txEl>
                                              <p:pRg st="3" end="3"/>
                                            </p:txEl>
                                          </p:spTgt>
                                        </p:tgtEl>
                                      </p:cBhvr>
                                    </p:animEffect>
                                  </p:childTnLst>
                                </p:cTn>
                              </p:par>
                            </p:childTnLst>
                          </p:cTn>
                        </p:par>
                        <p:par>
                          <p:cTn id="20" fill="hold">
                            <p:stCondLst>
                              <p:cond delay="5000"/>
                            </p:stCondLst>
                            <p:childTnLst>
                              <p:par>
                                <p:cTn id="21" presetID="1" presetClass="mediacall" presetSubtype="0" fill="hold" nodeType="afterEffect">
                                  <p:stCondLst>
                                    <p:cond delay="0"/>
                                  </p:stCondLst>
                                  <p:childTnLst>
                                    <p:cmd type="call" cmd="playFrom(0.0)">
                                      <p:cBhvr>
                                        <p:cTn id="22" dur="1248" fill="hold"/>
                                        <p:tgtEl>
                                          <p:spTgt spid="4"/>
                                        </p:tgtEl>
                                      </p:cBhvr>
                                    </p:cmd>
                                  </p:childTnLst>
                                </p:cTn>
                              </p:par>
                            </p:childTnLst>
                          </p:cTn>
                        </p:par>
                        <p:par>
                          <p:cTn id="23" fill="hold">
                            <p:stCondLst>
                              <p:cond delay="6276"/>
                            </p:stCondLst>
                            <p:childTnLst>
                              <p:par>
                                <p:cTn id="24" presetID="4" presetClass="entr" presetSubtype="16"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box(in)">
                                      <p:cBhvr>
                                        <p:cTn id="26" dur="2000"/>
                                        <p:tgtEl>
                                          <p:spTgt spid="3">
                                            <p:txEl>
                                              <p:pRg st="4" end="4"/>
                                            </p:txEl>
                                          </p:spTgt>
                                        </p:tgtEl>
                                      </p:cBhvr>
                                    </p:animEffect>
                                  </p:childTnLst>
                                </p:cTn>
                              </p:par>
                            </p:childTnLst>
                          </p:cTn>
                        </p:par>
                        <p:par>
                          <p:cTn id="27" fill="hold">
                            <p:stCondLst>
                              <p:cond delay="8276"/>
                            </p:stCondLst>
                            <p:childTnLst>
                              <p:par>
                                <p:cTn id="28" presetID="1" presetClass="mediacall" presetSubtype="0" fill="hold" nodeType="afterEffect">
                                  <p:stCondLst>
                                    <p:cond delay="0"/>
                                  </p:stCondLst>
                                  <p:childTnLst>
                                    <p:cmd type="call" cmd="playFrom(0.0)">
                                      <p:cBhvr>
                                        <p:cTn id="29" dur="6136"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30"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audio>
              <p:cMediaNode>
                <p:cTn id="31"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u="sng" dirty="0" smtClean="0"/>
              <a:t>Great choice!</a:t>
            </a:r>
            <a:endParaRPr lang="en-US" b="1" u="sng" dirty="0"/>
          </a:p>
        </p:txBody>
      </p:sp>
      <p:sp>
        <p:nvSpPr>
          <p:cNvPr id="6" name="Content Placeholder 5"/>
          <p:cNvSpPr>
            <a:spLocks noGrp="1"/>
          </p:cNvSpPr>
          <p:nvPr>
            <p:ph idx="1"/>
          </p:nvPr>
        </p:nvSpPr>
        <p:spPr/>
        <p:txBody>
          <a:bodyPr/>
          <a:lstStyle/>
          <a:p>
            <a:r>
              <a:rPr lang="en-US" dirty="0" smtClean="0"/>
              <a:t>Like most consumers, you would cut back on your purchases when your income decreases.</a:t>
            </a:r>
          </a:p>
          <a:p>
            <a:pPr lvl="1"/>
            <a:r>
              <a:rPr lang="en-US" sz="3600" dirty="0" smtClean="0"/>
              <a:t>That means a </a:t>
            </a:r>
            <a:r>
              <a:rPr lang="en-US" sz="3600" b="1" u="sng" dirty="0" smtClean="0"/>
              <a:t>decrease in demand</a:t>
            </a:r>
            <a:r>
              <a:rPr lang="en-US" sz="3600" dirty="0" smtClean="0"/>
              <a:t>.</a:t>
            </a:r>
          </a:p>
          <a:p>
            <a:endParaRPr lang="en-US" dirty="0" smtClean="0"/>
          </a:p>
          <a:p>
            <a:r>
              <a:rPr lang="en-US" dirty="0" smtClean="0"/>
              <a:t>Let’s see what else can change demand.</a:t>
            </a:r>
          </a:p>
        </p:txBody>
      </p:sp>
      <p:sp>
        <p:nvSpPr>
          <p:cNvPr id="7" name="Action Button: Home 6">
            <a:hlinkClick r:id="rId3" action="ppaction://hlinksldjump" highlightClick="1"/>
          </p:cNvPr>
          <p:cNvSpPr/>
          <p:nvPr/>
        </p:nvSpPr>
        <p:spPr>
          <a:xfrm>
            <a:off x="381000" y="59436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Forward or Next 7">
            <a:hlinkClick r:id="rId4" action="ppaction://hlinksldjump" highlightClick="1"/>
          </p:cNvPr>
          <p:cNvSpPr/>
          <p:nvPr/>
        </p:nvSpPr>
        <p:spPr>
          <a:xfrm>
            <a:off x="6477000" y="5867400"/>
            <a:ext cx="1447800" cy="609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Users\mcdon159\Pictures\Microsoft Clip Organizer\j0424466.wmf"/>
          <p:cNvPicPr>
            <a:picLocks noChangeAspect="1" noChangeArrowheads="1"/>
          </p:cNvPicPr>
          <p:nvPr/>
        </p:nvPicPr>
        <p:blipFill>
          <a:blip r:embed="rId5" cstate="print"/>
          <a:srcRect/>
          <a:stretch>
            <a:fillRect/>
          </a:stretch>
        </p:blipFill>
        <p:spPr bwMode="auto">
          <a:xfrm>
            <a:off x="1371600" y="304800"/>
            <a:ext cx="1139825" cy="980396"/>
          </a:xfrm>
          <a:prstGeom prst="rect">
            <a:avLst/>
          </a:prstGeom>
          <a:noFill/>
        </p:spPr>
      </p:pic>
      <p:pic>
        <p:nvPicPr>
          <p:cNvPr id="10" name="applause2_x.wav">
            <a:hlinkClick r:id="" action="ppaction://media"/>
          </p:cNvPr>
          <p:cNvPicPr>
            <a:picLocks noRot="1" noChangeAspect="1"/>
          </p:cNvPicPr>
          <p:nvPr>
            <a:wavAudioFile r:embed="rId1" name="applause2_x.wav"/>
          </p:nvPr>
        </p:nvPicPr>
        <p:blipFill>
          <a:blip r:embed="rId6" cstate="print"/>
          <a:stretch>
            <a:fillRect/>
          </a:stretch>
        </p:blipFill>
        <p:spPr>
          <a:xfrm>
            <a:off x="-1066800" y="32766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912" fill="hold"/>
                                        <p:tgtEl>
                                          <p:spTgt spid="10"/>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0"/>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Are you sure?</a:t>
            </a:r>
            <a:endParaRPr lang="en-US" b="1" u="sng" dirty="0"/>
          </a:p>
        </p:txBody>
      </p:sp>
      <p:sp>
        <p:nvSpPr>
          <p:cNvPr id="3" name="Content Placeholder 2"/>
          <p:cNvSpPr>
            <a:spLocks noGrp="1"/>
          </p:cNvSpPr>
          <p:nvPr>
            <p:ph idx="1"/>
          </p:nvPr>
        </p:nvSpPr>
        <p:spPr/>
        <p:txBody>
          <a:bodyPr>
            <a:normAutofit lnSpcReduction="10000"/>
          </a:bodyPr>
          <a:lstStyle/>
          <a:p>
            <a:r>
              <a:rPr lang="en-US" dirty="0" smtClean="0"/>
              <a:t>Most consumers recognize that when their income decreases, they should cut back on spending.</a:t>
            </a:r>
          </a:p>
          <a:p>
            <a:r>
              <a:rPr lang="en-US" dirty="0" smtClean="0"/>
              <a:t>Losing hours at work means you have less money to spend on necessities like groceries, rent, and bills. </a:t>
            </a:r>
          </a:p>
          <a:p>
            <a:r>
              <a:rPr lang="en-US" dirty="0" smtClean="0"/>
              <a:t>The shoes might be great, but you should consider saving your money for more important things. </a:t>
            </a:r>
          </a:p>
        </p:txBody>
      </p:sp>
      <p:sp>
        <p:nvSpPr>
          <p:cNvPr id="4" name="Action Button: Home 3">
            <a:hlinkClick r:id="rId2" action="ppaction://hlinksldjump" highlightClick="1"/>
          </p:cNvPr>
          <p:cNvSpPr/>
          <p:nvPr/>
        </p:nvSpPr>
        <p:spPr>
          <a:xfrm>
            <a:off x="381000" y="59436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Forward or Next 4">
            <a:hlinkClick r:id="rId3" action="ppaction://hlinksldjump" highlightClick="1"/>
          </p:cNvPr>
          <p:cNvSpPr/>
          <p:nvPr/>
        </p:nvSpPr>
        <p:spPr>
          <a:xfrm>
            <a:off x="6477000" y="5867400"/>
            <a:ext cx="1447800" cy="609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Consumer Tastes</a:t>
            </a:r>
            <a:endParaRPr lang="en-US" b="1" u="sng" dirty="0"/>
          </a:p>
        </p:txBody>
      </p:sp>
      <p:sp>
        <p:nvSpPr>
          <p:cNvPr id="3" name="Content Placeholder 2"/>
          <p:cNvSpPr>
            <a:spLocks noGrp="1"/>
          </p:cNvSpPr>
          <p:nvPr>
            <p:ph idx="1"/>
          </p:nvPr>
        </p:nvSpPr>
        <p:spPr/>
        <p:txBody>
          <a:bodyPr/>
          <a:lstStyle/>
          <a:p>
            <a:r>
              <a:rPr lang="en-US" dirty="0" smtClean="0"/>
              <a:t>Advertising, trends, and even seasons can affect consumer tastes.</a:t>
            </a:r>
          </a:p>
          <a:p>
            <a:pPr lvl="1"/>
            <a:r>
              <a:rPr lang="en-US" dirty="0" smtClean="0"/>
              <a:t>Example:  Demand for sweaters goes up in the fall and winter.  Swimsuits are in higher demand in the spring and summer.</a:t>
            </a:r>
          </a:p>
          <a:p>
            <a:r>
              <a:rPr lang="en-US" dirty="0" smtClean="0"/>
              <a:t>Think about Oprah’s Book Club.  When Oprah picks a new book for her club, what will happen to the demand for that book?</a:t>
            </a:r>
            <a:endParaRPr lang="en-US" dirty="0"/>
          </a:p>
        </p:txBody>
      </p:sp>
      <p:sp>
        <p:nvSpPr>
          <p:cNvPr id="4" name="Action Button: Home 3">
            <a:hlinkClick r:id="rId2" action="ppaction://hlinksldjump" highlightClick="1"/>
          </p:cNvPr>
          <p:cNvSpPr/>
          <p:nvPr/>
        </p:nvSpPr>
        <p:spPr>
          <a:xfrm>
            <a:off x="381000" y="59436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a:hlinkClick r:id="rId3" action="ppaction://hlinksldjump"/>
          </p:cNvPr>
          <p:cNvSpPr/>
          <p:nvPr/>
        </p:nvSpPr>
        <p:spPr>
          <a:xfrm>
            <a:off x="2590800" y="5791200"/>
            <a:ext cx="2438400" cy="7620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It will increase.</a:t>
            </a:r>
            <a:endParaRPr lang="en-US" sz="2400" dirty="0"/>
          </a:p>
        </p:txBody>
      </p:sp>
      <p:sp>
        <p:nvSpPr>
          <p:cNvPr id="6" name="Rounded Rectangle 5">
            <a:hlinkClick r:id="rId4" action="ppaction://hlinksldjump"/>
          </p:cNvPr>
          <p:cNvSpPr/>
          <p:nvPr/>
        </p:nvSpPr>
        <p:spPr>
          <a:xfrm>
            <a:off x="5715000" y="5791200"/>
            <a:ext cx="2590800" cy="7620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It will decrease.</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You’re correct!</a:t>
            </a:r>
            <a:endParaRPr lang="en-US" dirty="0"/>
          </a:p>
        </p:txBody>
      </p:sp>
      <p:sp>
        <p:nvSpPr>
          <p:cNvPr id="5" name="Content Placeholder 4"/>
          <p:cNvSpPr>
            <a:spLocks noGrp="1"/>
          </p:cNvSpPr>
          <p:nvPr>
            <p:ph sz="half" idx="1"/>
          </p:nvPr>
        </p:nvSpPr>
        <p:spPr/>
        <p:txBody>
          <a:bodyPr/>
          <a:lstStyle/>
          <a:p>
            <a:r>
              <a:rPr lang="en-US" dirty="0" smtClean="0"/>
              <a:t>Endorsements from celebrities can definitely increase demand!</a:t>
            </a:r>
          </a:p>
          <a:p>
            <a:endParaRPr lang="en-US" dirty="0" smtClean="0"/>
          </a:p>
          <a:p>
            <a:r>
              <a:rPr lang="en-US" dirty="0" smtClean="0"/>
              <a:t>Let’s move on!</a:t>
            </a:r>
            <a:endParaRPr lang="en-US" dirty="0"/>
          </a:p>
        </p:txBody>
      </p:sp>
      <p:pic>
        <p:nvPicPr>
          <p:cNvPr id="7" name="Content Placeholder 6" descr="Oprah.jpg"/>
          <p:cNvPicPr>
            <a:picLocks noGrp="1" noChangeAspect="1"/>
          </p:cNvPicPr>
          <p:nvPr>
            <p:ph sz="half" idx="2"/>
          </p:nvPr>
        </p:nvPicPr>
        <p:blipFill>
          <a:blip r:embed="rId2" cstate="print"/>
          <a:stretch>
            <a:fillRect/>
          </a:stretch>
        </p:blipFill>
        <p:spPr>
          <a:xfrm>
            <a:off x="5048250" y="1839119"/>
            <a:ext cx="3238500" cy="3952081"/>
          </a:xfrm>
        </p:spPr>
      </p:pic>
      <p:sp>
        <p:nvSpPr>
          <p:cNvPr id="8" name="Action Button: Home 7">
            <a:hlinkClick r:id="rId3" action="ppaction://hlinksldjump" highlightClick="1"/>
          </p:cNvPr>
          <p:cNvSpPr/>
          <p:nvPr/>
        </p:nvSpPr>
        <p:spPr>
          <a:xfrm>
            <a:off x="381000" y="59436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Forward or Next 8">
            <a:hlinkClick r:id="rId4" action="ppaction://hlinksldjump" highlightClick="1"/>
          </p:cNvPr>
          <p:cNvSpPr/>
          <p:nvPr/>
        </p:nvSpPr>
        <p:spPr>
          <a:xfrm>
            <a:off x="1752600" y="4495800"/>
            <a:ext cx="1905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Sorry!</a:t>
            </a:r>
            <a:endParaRPr lang="en-US" dirty="0"/>
          </a:p>
        </p:txBody>
      </p:sp>
      <p:sp>
        <p:nvSpPr>
          <p:cNvPr id="3" name="Content Placeholder 2"/>
          <p:cNvSpPr>
            <a:spLocks noGrp="1"/>
          </p:cNvSpPr>
          <p:nvPr>
            <p:ph sz="half" idx="1"/>
          </p:nvPr>
        </p:nvSpPr>
        <p:spPr/>
        <p:txBody>
          <a:bodyPr>
            <a:normAutofit/>
          </a:bodyPr>
          <a:lstStyle/>
          <a:p>
            <a:pPr algn="ctr">
              <a:buNone/>
            </a:pPr>
            <a:r>
              <a:rPr lang="en-US" sz="3600" dirty="0" smtClean="0"/>
              <a:t>Maybe you don’t believe in the power of Oprah’s sway, but </a:t>
            </a:r>
            <a:r>
              <a:rPr lang="en-US" sz="3600" b="1" dirty="0" smtClean="0"/>
              <a:t>celebrity</a:t>
            </a:r>
            <a:r>
              <a:rPr lang="en-US" sz="3600" dirty="0" smtClean="0"/>
              <a:t> </a:t>
            </a:r>
            <a:r>
              <a:rPr lang="en-US" sz="3600" b="1" dirty="0" smtClean="0"/>
              <a:t>endorsements DO create an increase in demand</a:t>
            </a:r>
            <a:r>
              <a:rPr lang="en-US" sz="3600" dirty="0" smtClean="0"/>
              <a:t> for a product.</a:t>
            </a:r>
            <a:endParaRPr lang="en-US" sz="3600" dirty="0"/>
          </a:p>
        </p:txBody>
      </p:sp>
      <p:pic>
        <p:nvPicPr>
          <p:cNvPr id="2050" name="Picture 2" descr="C:\Users\mcdon159\Pictures\Microsoft Clip Organizer\j0433161.jpg"/>
          <p:cNvPicPr>
            <a:picLocks noChangeAspect="1" noChangeArrowheads="1"/>
          </p:cNvPicPr>
          <p:nvPr/>
        </p:nvPicPr>
        <p:blipFill>
          <a:blip r:embed="rId2" cstate="print"/>
          <a:srcRect/>
          <a:stretch>
            <a:fillRect/>
          </a:stretch>
        </p:blipFill>
        <p:spPr bwMode="auto">
          <a:xfrm>
            <a:off x="5410200" y="1447800"/>
            <a:ext cx="1693862" cy="1693862"/>
          </a:xfrm>
          <a:prstGeom prst="rect">
            <a:avLst/>
          </a:prstGeom>
          <a:noFill/>
        </p:spPr>
      </p:pic>
      <p:sp>
        <p:nvSpPr>
          <p:cNvPr id="6" name="Action Button: Home 5">
            <a:hlinkClick r:id="rId3" action="ppaction://hlinksldjump" highlightClick="1"/>
          </p:cNvPr>
          <p:cNvSpPr/>
          <p:nvPr/>
        </p:nvSpPr>
        <p:spPr>
          <a:xfrm>
            <a:off x="381000" y="59436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Forward or Next 6">
            <a:hlinkClick r:id="rId4" action="ppaction://hlinksldjump" highlightClick="1"/>
          </p:cNvPr>
          <p:cNvSpPr/>
          <p:nvPr/>
        </p:nvSpPr>
        <p:spPr>
          <a:xfrm>
            <a:off x="5562600" y="3962400"/>
            <a:ext cx="19050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u="sng" dirty="0" smtClean="0"/>
              <a:t>Substitutes</a:t>
            </a:r>
            <a:r>
              <a:rPr lang="en-US" dirty="0" smtClean="0"/>
              <a:t>  </a:t>
            </a:r>
            <a:endParaRPr lang="en-US" dirty="0"/>
          </a:p>
        </p:txBody>
      </p:sp>
      <p:sp>
        <p:nvSpPr>
          <p:cNvPr id="8" name="Content Placeholder 7"/>
          <p:cNvSpPr>
            <a:spLocks noGrp="1"/>
          </p:cNvSpPr>
          <p:nvPr>
            <p:ph idx="1"/>
          </p:nvPr>
        </p:nvSpPr>
        <p:spPr/>
        <p:txBody>
          <a:bodyPr/>
          <a:lstStyle/>
          <a:p>
            <a:r>
              <a:rPr lang="en-US" dirty="0" smtClean="0"/>
              <a:t>Substitutes are product that can be used in place of another.</a:t>
            </a:r>
          </a:p>
          <a:p>
            <a:r>
              <a:rPr lang="en-US" dirty="0" smtClean="0"/>
              <a:t>Example: Margarine can be substituted for butter.</a:t>
            </a:r>
          </a:p>
          <a:p>
            <a:r>
              <a:rPr lang="en-US" dirty="0" smtClean="0"/>
              <a:t>Increase in the price of one good can cause an increase in demand for a cheaper substitute.</a:t>
            </a:r>
          </a:p>
          <a:p>
            <a:pPr>
              <a:buNone/>
            </a:pPr>
            <a:endParaRPr lang="en-US" dirty="0"/>
          </a:p>
        </p:txBody>
      </p:sp>
      <p:pic>
        <p:nvPicPr>
          <p:cNvPr id="9" name="Picture 8" descr="Butter.jpg"/>
          <p:cNvPicPr>
            <a:picLocks noChangeAspect="1"/>
          </p:cNvPicPr>
          <p:nvPr/>
        </p:nvPicPr>
        <p:blipFill>
          <a:blip r:embed="rId2" cstate="print"/>
          <a:stretch>
            <a:fillRect/>
          </a:stretch>
        </p:blipFill>
        <p:spPr>
          <a:xfrm>
            <a:off x="838200" y="457200"/>
            <a:ext cx="1521708" cy="1011936"/>
          </a:xfrm>
          <a:prstGeom prst="rect">
            <a:avLst/>
          </a:prstGeom>
        </p:spPr>
      </p:pic>
      <p:pic>
        <p:nvPicPr>
          <p:cNvPr id="10" name="Picture 9" descr="Cant Believe Not Butter.jpg"/>
          <p:cNvPicPr>
            <a:picLocks noChangeAspect="1"/>
          </p:cNvPicPr>
          <p:nvPr/>
        </p:nvPicPr>
        <p:blipFill>
          <a:blip r:embed="rId3" cstate="print"/>
          <a:stretch>
            <a:fillRect/>
          </a:stretch>
        </p:blipFill>
        <p:spPr>
          <a:xfrm>
            <a:off x="6781800" y="304800"/>
            <a:ext cx="1390650" cy="1337805"/>
          </a:xfrm>
          <a:prstGeom prst="rect">
            <a:avLst/>
          </a:prstGeom>
        </p:spPr>
      </p:pic>
      <p:sp>
        <p:nvSpPr>
          <p:cNvPr id="11" name="Action Button: Home 10">
            <a:hlinkClick r:id="rId4" action="ppaction://hlinksldjump" highlightClick="1"/>
          </p:cNvPr>
          <p:cNvSpPr/>
          <p:nvPr/>
        </p:nvSpPr>
        <p:spPr>
          <a:xfrm>
            <a:off x="381000" y="59436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ction Button: Forward or Next 11">
            <a:hlinkClick r:id="rId5" action="ppaction://hlinksldjump" highlightClick="1"/>
          </p:cNvPr>
          <p:cNvSpPr/>
          <p:nvPr/>
        </p:nvSpPr>
        <p:spPr>
          <a:xfrm>
            <a:off x="7086600" y="5867400"/>
            <a:ext cx="1524000" cy="609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Complements</a:t>
            </a:r>
            <a:endParaRPr lang="en-US" b="1" u="sng" dirty="0"/>
          </a:p>
        </p:txBody>
      </p:sp>
      <p:sp>
        <p:nvSpPr>
          <p:cNvPr id="3" name="Content Placeholder 2"/>
          <p:cNvSpPr>
            <a:spLocks noGrp="1"/>
          </p:cNvSpPr>
          <p:nvPr>
            <p:ph idx="1"/>
          </p:nvPr>
        </p:nvSpPr>
        <p:spPr/>
        <p:txBody>
          <a:bodyPr/>
          <a:lstStyle/>
          <a:p>
            <a:r>
              <a:rPr lang="en-US" dirty="0" smtClean="0"/>
              <a:t>Complements are goods that go together.</a:t>
            </a:r>
          </a:p>
          <a:p>
            <a:pPr lvl="1"/>
            <a:r>
              <a:rPr lang="en-US" dirty="0" smtClean="0"/>
              <a:t>Example:  Hot dogs and buns.</a:t>
            </a:r>
          </a:p>
          <a:p>
            <a:pPr lvl="1"/>
            <a:endParaRPr lang="en-US" dirty="0" smtClean="0"/>
          </a:p>
          <a:p>
            <a:r>
              <a:rPr lang="en-US" dirty="0" smtClean="0"/>
              <a:t>Decreasing the price of one good increases the demand for its complement.</a:t>
            </a:r>
          </a:p>
          <a:p>
            <a:endParaRPr lang="en-US" dirty="0"/>
          </a:p>
        </p:txBody>
      </p:sp>
      <p:pic>
        <p:nvPicPr>
          <p:cNvPr id="3074" name="Picture 2" descr="C:\Users\mcdon159\Pictures\Microsoft Clip Organizer\j0441747.png"/>
          <p:cNvPicPr>
            <a:picLocks noChangeAspect="1" noChangeArrowheads="1"/>
          </p:cNvPicPr>
          <p:nvPr/>
        </p:nvPicPr>
        <p:blipFill>
          <a:blip r:embed="rId2" cstate="print"/>
          <a:srcRect/>
          <a:stretch>
            <a:fillRect/>
          </a:stretch>
        </p:blipFill>
        <p:spPr bwMode="auto">
          <a:xfrm>
            <a:off x="6019800" y="1828800"/>
            <a:ext cx="1781175" cy="1781175"/>
          </a:xfrm>
          <a:prstGeom prst="rect">
            <a:avLst/>
          </a:prstGeom>
          <a:noFill/>
        </p:spPr>
      </p:pic>
      <p:sp>
        <p:nvSpPr>
          <p:cNvPr id="5" name="Action Button: Home 4">
            <a:hlinkClick r:id="rId3" action="ppaction://hlinksldjump" highlightClick="1"/>
          </p:cNvPr>
          <p:cNvSpPr/>
          <p:nvPr/>
        </p:nvSpPr>
        <p:spPr>
          <a:xfrm>
            <a:off x="381000" y="59436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Forward or Next 5">
            <a:hlinkClick r:id="rId4" action="ppaction://hlinksldjump" highlightClick="1"/>
          </p:cNvPr>
          <p:cNvSpPr/>
          <p:nvPr/>
        </p:nvSpPr>
        <p:spPr>
          <a:xfrm>
            <a:off x="6781800" y="5867400"/>
            <a:ext cx="1828800" cy="6858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Quick Check #4</a:t>
            </a:r>
            <a:endParaRPr lang="en-US" b="1" u="sng" dirty="0"/>
          </a:p>
        </p:txBody>
      </p:sp>
      <p:sp>
        <p:nvSpPr>
          <p:cNvPr id="3" name="Content Placeholder 2"/>
          <p:cNvSpPr>
            <a:spLocks noGrp="1"/>
          </p:cNvSpPr>
          <p:nvPr>
            <p:ph idx="1"/>
          </p:nvPr>
        </p:nvSpPr>
        <p:spPr/>
        <p:txBody>
          <a:bodyPr/>
          <a:lstStyle/>
          <a:p>
            <a:pPr algn="ctr">
              <a:buNone/>
            </a:pPr>
            <a:r>
              <a:rPr lang="en-US" dirty="0" smtClean="0"/>
              <a:t>Butter and corn would be considered:</a:t>
            </a:r>
            <a:endParaRPr lang="en-US" dirty="0"/>
          </a:p>
        </p:txBody>
      </p:sp>
      <p:sp>
        <p:nvSpPr>
          <p:cNvPr id="4" name="Rounded Rectangle 3">
            <a:hlinkClick r:id="rId2" action="ppaction://hlinksldjump"/>
          </p:cNvPr>
          <p:cNvSpPr/>
          <p:nvPr/>
        </p:nvSpPr>
        <p:spPr>
          <a:xfrm>
            <a:off x="2438400" y="2438400"/>
            <a:ext cx="4495800" cy="11430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Substitutes</a:t>
            </a:r>
            <a:endParaRPr lang="en-US" sz="3600" dirty="0"/>
          </a:p>
        </p:txBody>
      </p:sp>
      <p:sp>
        <p:nvSpPr>
          <p:cNvPr id="5" name="Rounded Rectangle 4">
            <a:hlinkClick r:id="rId3" action="ppaction://hlinksldjump"/>
          </p:cNvPr>
          <p:cNvSpPr/>
          <p:nvPr/>
        </p:nvSpPr>
        <p:spPr>
          <a:xfrm>
            <a:off x="2438400" y="4114800"/>
            <a:ext cx="4495800" cy="11430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Complements</a:t>
            </a:r>
            <a:endParaRPr lang="en-US" sz="3600" dirty="0"/>
          </a:p>
        </p:txBody>
      </p:sp>
      <p:sp>
        <p:nvSpPr>
          <p:cNvPr id="6" name="Action Button: Home 5">
            <a:hlinkClick r:id="rId4" action="ppaction://hlinksldjump" highlightClick="1"/>
          </p:cNvPr>
          <p:cNvSpPr/>
          <p:nvPr/>
        </p:nvSpPr>
        <p:spPr>
          <a:xfrm>
            <a:off x="381000" y="59436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That’s correct!</a:t>
            </a:r>
            <a:endParaRPr lang="en-US" b="1" u="sng" dirty="0"/>
          </a:p>
        </p:txBody>
      </p:sp>
      <p:sp>
        <p:nvSpPr>
          <p:cNvPr id="4" name="Content Placeholder 3"/>
          <p:cNvSpPr>
            <a:spLocks noGrp="1"/>
          </p:cNvSpPr>
          <p:nvPr>
            <p:ph sz="half" idx="2"/>
          </p:nvPr>
        </p:nvSpPr>
        <p:spPr/>
        <p:txBody>
          <a:bodyPr/>
          <a:lstStyle/>
          <a:p>
            <a:pPr>
              <a:buNone/>
            </a:pPr>
            <a:endParaRPr lang="en-US" sz="3600" dirty="0" smtClean="0"/>
          </a:p>
          <a:p>
            <a:pPr>
              <a:buNone/>
            </a:pPr>
            <a:r>
              <a:rPr lang="en-US" sz="3600" dirty="0" smtClean="0"/>
              <a:t>Great job!  Lets try another one!</a:t>
            </a:r>
          </a:p>
          <a:p>
            <a:pPr>
              <a:buNone/>
            </a:pPr>
            <a:endParaRPr lang="en-US" dirty="0"/>
          </a:p>
        </p:txBody>
      </p:sp>
      <p:pic>
        <p:nvPicPr>
          <p:cNvPr id="45059" name="Picture 3" descr="C:\Users\mcdon159\Pictures\Microsoft Clip Organizer\j0424466.wmf"/>
          <p:cNvPicPr>
            <a:picLocks noChangeAspect="1" noChangeArrowheads="1"/>
          </p:cNvPicPr>
          <p:nvPr/>
        </p:nvPicPr>
        <p:blipFill>
          <a:blip r:embed="rId3" cstate="print"/>
          <a:srcRect/>
          <a:stretch>
            <a:fillRect/>
          </a:stretch>
        </p:blipFill>
        <p:spPr bwMode="auto">
          <a:xfrm>
            <a:off x="1697038" y="1719263"/>
            <a:ext cx="2341562" cy="1938337"/>
          </a:xfrm>
          <a:prstGeom prst="rect">
            <a:avLst/>
          </a:prstGeom>
          <a:noFill/>
        </p:spPr>
      </p:pic>
      <p:sp>
        <p:nvSpPr>
          <p:cNvPr id="7" name="Action Button: Home 6">
            <a:hlinkClick r:id="rId4" action="ppaction://hlinksldjump" highlightClick="1"/>
          </p:cNvPr>
          <p:cNvSpPr/>
          <p:nvPr/>
        </p:nvSpPr>
        <p:spPr>
          <a:xfrm>
            <a:off x="381000" y="59436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Forward or Next 7">
            <a:hlinkClick r:id="rId5" action="ppaction://hlinksldjump" highlightClick="1"/>
          </p:cNvPr>
          <p:cNvSpPr/>
          <p:nvPr/>
        </p:nvSpPr>
        <p:spPr>
          <a:xfrm>
            <a:off x="5410200" y="5410200"/>
            <a:ext cx="14478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applause3.wav">
            <a:hlinkClick r:id="" action="ppaction://media"/>
          </p:cNvPr>
          <p:cNvPicPr>
            <a:picLocks noRot="1" noChangeAspect="1"/>
          </p:cNvPicPr>
          <p:nvPr>
            <a:wavAudioFile r:embed="rId1" name="applause3.wav"/>
          </p:nvPr>
        </p:nvPicPr>
        <p:blipFill>
          <a:blip r:embed="rId6" cstate="print"/>
          <a:stretch>
            <a:fillRect/>
          </a:stretch>
        </p:blipFill>
        <p:spPr>
          <a:xfrm>
            <a:off x="-762000" y="29718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368"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Oops!</a:t>
            </a:r>
            <a:endParaRPr lang="en-US" b="1" u="sng" dirty="0"/>
          </a:p>
        </p:txBody>
      </p:sp>
      <p:sp>
        <p:nvSpPr>
          <p:cNvPr id="3" name="Content Placeholder 2"/>
          <p:cNvSpPr>
            <a:spLocks noGrp="1"/>
          </p:cNvSpPr>
          <p:nvPr>
            <p:ph idx="1"/>
          </p:nvPr>
        </p:nvSpPr>
        <p:spPr>
          <a:xfrm>
            <a:off x="4648200" y="1600200"/>
            <a:ext cx="4038600" cy="4525963"/>
          </a:xfrm>
        </p:spPr>
        <p:txBody>
          <a:bodyPr>
            <a:normAutofit/>
          </a:bodyPr>
          <a:lstStyle/>
          <a:p>
            <a:pPr algn="ctr">
              <a:buNone/>
            </a:pPr>
            <a:r>
              <a:rPr lang="en-US" sz="4000" dirty="0" smtClean="0"/>
              <a:t>Wrong choice!  Let’s try another one!</a:t>
            </a:r>
          </a:p>
        </p:txBody>
      </p:sp>
      <p:pic>
        <p:nvPicPr>
          <p:cNvPr id="46082" name="Picture 2" descr="C:\Users\mcdon159\Pictures\Microsoft Clip Organizer\j0433161.jpg"/>
          <p:cNvPicPr>
            <a:picLocks noChangeAspect="1" noChangeArrowheads="1"/>
          </p:cNvPicPr>
          <p:nvPr/>
        </p:nvPicPr>
        <p:blipFill>
          <a:blip r:embed="rId3" cstate="print"/>
          <a:srcRect/>
          <a:stretch>
            <a:fillRect/>
          </a:stretch>
        </p:blipFill>
        <p:spPr bwMode="auto">
          <a:xfrm>
            <a:off x="1600200" y="1676400"/>
            <a:ext cx="2503488" cy="2503488"/>
          </a:xfrm>
          <a:prstGeom prst="rect">
            <a:avLst/>
          </a:prstGeom>
          <a:noFill/>
        </p:spPr>
      </p:pic>
      <p:sp>
        <p:nvSpPr>
          <p:cNvPr id="5" name="Action Button: Home 4">
            <a:hlinkClick r:id="rId4" action="ppaction://hlinksldjump" highlightClick="1"/>
          </p:cNvPr>
          <p:cNvSpPr/>
          <p:nvPr/>
        </p:nvSpPr>
        <p:spPr>
          <a:xfrm>
            <a:off x="381000" y="59436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Forward or Next 5">
            <a:hlinkClick r:id="rId5" action="ppaction://hlinksldjump" highlightClick="1"/>
          </p:cNvPr>
          <p:cNvSpPr/>
          <p:nvPr/>
        </p:nvSpPr>
        <p:spPr>
          <a:xfrm>
            <a:off x="5410200" y="5410200"/>
            <a:ext cx="14478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rowdohh.mp3">
            <a:hlinkClick r:id="" action="ppaction://media"/>
          </p:cNvPr>
          <p:cNvPicPr>
            <a:picLocks noRot="1" noChangeAspect="1"/>
          </p:cNvPicPr>
          <p:nvPr>
            <a:audioFile r:link="rId1"/>
          </p:nvPr>
        </p:nvPicPr>
        <p:blipFill>
          <a:blip r:embed="rId6" cstate="print"/>
          <a:stretch>
            <a:fillRect/>
          </a:stretch>
        </p:blipFill>
        <p:spPr>
          <a:xfrm>
            <a:off x="-1447800" y="30480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098"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What Demand Can Look Like</a:t>
            </a:r>
            <a:endParaRPr lang="en-US" b="1" u="sng" dirty="0"/>
          </a:p>
        </p:txBody>
      </p:sp>
      <p:sp>
        <p:nvSpPr>
          <p:cNvPr id="3" name="Content Placeholder 2"/>
          <p:cNvSpPr>
            <a:spLocks noGrp="1"/>
          </p:cNvSpPr>
          <p:nvPr>
            <p:ph idx="1"/>
          </p:nvPr>
        </p:nvSpPr>
        <p:spPr/>
        <p:txBody>
          <a:bodyPr/>
          <a:lstStyle/>
          <a:p>
            <a:r>
              <a:rPr lang="en-US" dirty="0" smtClean="0"/>
              <a:t>There are two ways to represent demand.</a:t>
            </a:r>
          </a:p>
          <a:p>
            <a:r>
              <a:rPr lang="en-US" dirty="0" smtClean="0"/>
              <a:t>One way is through a demand schedule, which you might think of as a demand chart.</a:t>
            </a:r>
          </a:p>
          <a:p>
            <a:r>
              <a:rPr lang="en-US" dirty="0" smtClean="0"/>
              <a:t>Another way is through a graph called a demand curve.</a:t>
            </a:r>
            <a:endParaRPr lang="en-US" dirty="0"/>
          </a:p>
        </p:txBody>
      </p:sp>
      <p:sp>
        <p:nvSpPr>
          <p:cNvPr id="4" name="Action Button: Forward or Next 3">
            <a:hlinkClick r:id="rId2" action="ppaction://hlinksldjump" highlightClick="1"/>
          </p:cNvPr>
          <p:cNvSpPr/>
          <p:nvPr/>
        </p:nvSpPr>
        <p:spPr>
          <a:xfrm>
            <a:off x="7391400" y="5791200"/>
            <a:ext cx="13716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Action Button: Home 4">
            <a:hlinkClick r:id="rId3" action="ppaction://hlinksldjump" highlightClick="1"/>
          </p:cNvPr>
          <p:cNvSpPr/>
          <p:nvPr/>
        </p:nvSpPr>
        <p:spPr>
          <a:xfrm>
            <a:off x="685800" y="5715000"/>
            <a:ext cx="1295400" cy="7620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Quick Check #5</a:t>
            </a:r>
            <a:endParaRPr lang="en-US" b="1" u="sng" dirty="0"/>
          </a:p>
        </p:txBody>
      </p:sp>
      <p:sp>
        <p:nvSpPr>
          <p:cNvPr id="3" name="Content Placeholder 2"/>
          <p:cNvSpPr>
            <a:spLocks noGrp="1"/>
          </p:cNvSpPr>
          <p:nvPr>
            <p:ph idx="1"/>
          </p:nvPr>
        </p:nvSpPr>
        <p:spPr/>
        <p:txBody>
          <a:bodyPr/>
          <a:lstStyle/>
          <a:p>
            <a:pPr algn="ctr">
              <a:buNone/>
            </a:pPr>
            <a:r>
              <a:rPr lang="en-US" dirty="0" smtClean="0"/>
              <a:t>Coke and Pepsi would be considered:</a:t>
            </a:r>
          </a:p>
          <a:p>
            <a:pPr algn="ctr">
              <a:buNone/>
            </a:pPr>
            <a:endParaRPr lang="en-US" dirty="0"/>
          </a:p>
        </p:txBody>
      </p:sp>
      <p:sp>
        <p:nvSpPr>
          <p:cNvPr id="4" name="Flowchart: Alternate Process 3">
            <a:hlinkClick r:id="rId2" action="ppaction://hlinksldjump"/>
          </p:cNvPr>
          <p:cNvSpPr/>
          <p:nvPr/>
        </p:nvSpPr>
        <p:spPr>
          <a:xfrm>
            <a:off x="2133600" y="2590800"/>
            <a:ext cx="4724400" cy="1143000"/>
          </a:xfrm>
          <a:prstGeom prst="flowChartAlternateProces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Substitutes</a:t>
            </a:r>
            <a:endParaRPr lang="en-US" sz="3600" dirty="0"/>
          </a:p>
        </p:txBody>
      </p:sp>
      <p:sp>
        <p:nvSpPr>
          <p:cNvPr id="5" name="Flowchart: Alternate Process 4">
            <a:hlinkClick r:id="rId3" action="ppaction://hlinksldjump"/>
          </p:cNvPr>
          <p:cNvSpPr/>
          <p:nvPr/>
        </p:nvSpPr>
        <p:spPr>
          <a:xfrm>
            <a:off x="2209800" y="4267200"/>
            <a:ext cx="4724400" cy="1219200"/>
          </a:xfrm>
          <a:prstGeom prst="flowChartAlternateProcess">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Complements</a:t>
            </a:r>
            <a:endParaRPr lang="en-US" sz="3600" dirty="0"/>
          </a:p>
        </p:txBody>
      </p:sp>
      <p:sp>
        <p:nvSpPr>
          <p:cNvPr id="7" name="Action Button: Home 6">
            <a:hlinkClick r:id="rId4" action="ppaction://hlinksldjump" highlightClick="1"/>
          </p:cNvPr>
          <p:cNvSpPr/>
          <p:nvPr/>
        </p:nvSpPr>
        <p:spPr>
          <a:xfrm>
            <a:off x="381000" y="59436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That’s correct!</a:t>
            </a:r>
            <a:endParaRPr lang="en-US" b="1" u="sng" dirty="0"/>
          </a:p>
        </p:txBody>
      </p:sp>
      <p:sp>
        <p:nvSpPr>
          <p:cNvPr id="4" name="Content Placeholder 3"/>
          <p:cNvSpPr>
            <a:spLocks noGrp="1"/>
          </p:cNvSpPr>
          <p:nvPr>
            <p:ph sz="half" idx="2"/>
          </p:nvPr>
        </p:nvSpPr>
        <p:spPr/>
        <p:txBody>
          <a:bodyPr/>
          <a:lstStyle/>
          <a:p>
            <a:pPr>
              <a:buNone/>
            </a:pPr>
            <a:endParaRPr lang="en-US" sz="3600" dirty="0" smtClean="0"/>
          </a:p>
          <a:p>
            <a:pPr>
              <a:buNone/>
            </a:pPr>
            <a:r>
              <a:rPr lang="en-US" sz="3600" dirty="0" smtClean="0"/>
              <a:t>Great job!  Lets try another one!</a:t>
            </a:r>
          </a:p>
          <a:p>
            <a:pPr>
              <a:buNone/>
            </a:pPr>
            <a:endParaRPr lang="en-US" dirty="0"/>
          </a:p>
        </p:txBody>
      </p:sp>
      <p:pic>
        <p:nvPicPr>
          <p:cNvPr id="45059" name="Picture 3" descr="C:\Users\mcdon159\Pictures\Microsoft Clip Organizer\j0424466.wmf"/>
          <p:cNvPicPr>
            <a:picLocks noChangeAspect="1" noChangeArrowheads="1"/>
          </p:cNvPicPr>
          <p:nvPr/>
        </p:nvPicPr>
        <p:blipFill>
          <a:blip r:embed="rId3" cstate="print"/>
          <a:srcRect/>
          <a:stretch>
            <a:fillRect/>
          </a:stretch>
        </p:blipFill>
        <p:spPr bwMode="auto">
          <a:xfrm>
            <a:off x="1697038" y="1719263"/>
            <a:ext cx="2341562" cy="1938337"/>
          </a:xfrm>
          <a:prstGeom prst="rect">
            <a:avLst/>
          </a:prstGeom>
          <a:noFill/>
        </p:spPr>
      </p:pic>
      <p:sp>
        <p:nvSpPr>
          <p:cNvPr id="7" name="Action Button: Home 6">
            <a:hlinkClick r:id="rId4" action="ppaction://hlinksldjump" highlightClick="1"/>
          </p:cNvPr>
          <p:cNvSpPr/>
          <p:nvPr/>
        </p:nvSpPr>
        <p:spPr>
          <a:xfrm>
            <a:off x="381000" y="59436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Forward or Next 7">
            <a:hlinkClick r:id="rId5" action="ppaction://hlinksldjump" highlightClick="1"/>
          </p:cNvPr>
          <p:cNvSpPr/>
          <p:nvPr/>
        </p:nvSpPr>
        <p:spPr>
          <a:xfrm>
            <a:off x="5410200" y="5410200"/>
            <a:ext cx="14478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applause2_x.wav">
            <a:hlinkClick r:id="" action="ppaction://media"/>
          </p:cNvPr>
          <p:cNvPicPr>
            <a:picLocks noRot="1" noChangeAspect="1"/>
          </p:cNvPicPr>
          <p:nvPr>
            <a:wavAudioFile r:embed="rId1" name="applause2_x.wav"/>
          </p:nvPr>
        </p:nvPicPr>
        <p:blipFill>
          <a:blip r:embed="rId6" cstate="print"/>
          <a:stretch>
            <a:fillRect/>
          </a:stretch>
        </p:blipFill>
        <p:spPr>
          <a:xfrm>
            <a:off x="-1143000" y="33528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912"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Oops!</a:t>
            </a:r>
            <a:endParaRPr lang="en-US" b="1" u="sng" dirty="0"/>
          </a:p>
        </p:txBody>
      </p:sp>
      <p:sp>
        <p:nvSpPr>
          <p:cNvPr id="3" name="Content Placeholder 2"/>
          <p:cNvSpPr>
            <a:spLocks noGrp="1"/>
          </p:cNvSpPr>
          <p:nvPr>
            <p:ph idx="1"/>
          </p:nvPr>
        </p:nvSpPr>
        <p:spPr>
          <a:xfrm>
            <a:off x="4648200" y="1600200"/>
            <a:ext cx="4038600" cy="4525963"/>
          </a:xfrm>
        </p:spPr>
        <p:txBody>
          <a:bodyPr>
            <a:normAutofit/>
          </a:bodyPr>
          <a:lstStyle/>
          <a:p>
            <a:pPr algn="ctr">
              <a:buNone/>
            </a:pPr>
            <a:r>
              <a:rPr lang="en-US" sz="4000" dirty="0" smtClean="0"/>
              <a:t>Wrong choice!  Let’s try another one!</a:t>
            </a:r>
          </a:p>
        </p:txBody>
      </p:sp>
      <p:pic>
        <p:nvPicPr>
          <p:cNvPr id="46082" name="Picture 2" descr="C:\Users\mcdon159\Pictures\Microsoft Clip Organizer\j0433161.jpg"/>
          <p:cNvPicPr>
            <a:picLocks noChangeAspect="1" noChangeArrowheads="1"/>
          </p:cNvPicPr>
          <p:nvPr/>
        </p:nvPicPr>
        <p:blipFill>
          <a:blip r:embed="rId3" cstate="print"/>
          <a:srcRect/>
          <a:stretch>
            <a:fillRect/>
          </a:stretch>
        </p:blipFill>
        <p:spPr bwMode="auto">
          <a:xfrm>
            <a:off x="1600200" y="1676400"/>
            <a:ext cx="2503488" cy="2503488"/>
          </a:xfrm>
          <a:prstGeom prst="rect">
            <a:avLst/>
          </a:prstGeom>
          <a:noFill/>
        </p:spPr>
      </p:pic>
      <p:sp>
        <p:nvSpPr>
          <p:cNvPr id="5" name="Action Button: Home 4">
            <a:hlinkClick r:id="rId4" action="ppaction://hlinksldjump" highlightClick="1"/>
          </p:cNvPr>
          <p:cNvSpPr/>
          <p:nvPr/>
        </p:nvSpPr>
        <p:spPr>
          <a:xfrm>
            <a:off x="381000" y="59436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Forward or Next 5">
            <a:hlinkClick r:id="rId5" action="ppaction://hlinksldjump" highlightClick="1"/>
          </p:cNvPr>
          <p:cNvSpPr/>
          <p:nvPr/>
        </p:nvSpPr>
        <p:spPr>
          <a:xfrm>
            <a:off x="5410200" y="5410200"/>
            <a:ext cx="14478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rowdohh.mp3">
            <a:hlinkClick r:id="" action="ppaction://media"/>
          </p:cNvPr>
          <p:cNvPicPr>
            <a:picLocks noRot="1" noChangeAspect="1"/>
          </p:cNvPicPr>
          <p:nvPr>
            <a:audioFile r:link="rId1"/>
          </p:nvPr>
        </p:nvPicPr>
        <p:blipFill>
          <a:blip r:embed="rId6" cstate="print"/>
          <a:stretch>
            <a:fillRect/>
          </a:stretch>
        </p:blipFill>
        <p:spPr>
          <a:xfrm>
            <a:off x="-1752600" y="30480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098"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Quick Check #6</a:t>
            </a:r>
            <a:endParaRPr lang="en-US" b="1" u="sng" dirty="0"/>
          </a:p>
        </p:txBody>
      </p:sp>
      <p:sp>
        <p:nvSpPr>
          <p:cNvPr id="3" name="Content Placeholder 2"/>
          <p:cNvSpPr>
            <a:spLocks noGrp="1"/>
          </p:cNvSpPr>
          <p:nvPr>
            <p:ph idx="1"/>
          </p:nvPr>
        </p:nvSpPr>
        <p:spPr/>
        <p:txBody>
          <a:bodyPr/>
          <a:lstStyle/>
          <a:p>
            <a:pPr>
              <a:buNone/>
            </a:pPr>
            <a:r>
              <a:rPr lang="en-US" dirty="0" smtClean="0"/>
              <a:t>Peanut Butter is on sale this week.  What will happen to the demand for jelly?</a:t>
            </a:r>
            <a:endParaRPr lang="en-US" dirty="0"/>
          </a:p>
        </p:txBody>
      </p:sp>
      <p:sp>
        <p:nvSpPr>
          <p:cNvPr id="4" name="Rounded Rectangle 3">
            <a:hlinkClick r:id="rId2" action="ppaction://hlinksldjump"/>
          </p:cNvPr>
          <p:cNvSpPr/>
          <p:nvPr/>
        </p:nvSpPr>
        <p:spPr>
          <a:xfrm>
            <a:off x="2438400" y="2971800"/>
            <a:ext cx="4419600" cy="9906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Demand for jelly will go down.</a:t>
            </a:r>
            <a:endParaRPr lang="en-US" sz="2800" dirty="0"/>
          </a:p>
        </p:txBody>
      </p:sp>
      <p:sp>
        <p:nvSpPr>
          <p:cNvPr id="5" name="Rounded Rectangle 4">
            <a:hlinkClick r:id="rId3" action="ppaction://hlinksldjump"/>
          </p:cNvPr>
          <p:cNvSpPr/>
          <p:nvPr/>
        </p:nvSpPr>
        <p:spPr>
          <a:xfrm>
            <a:off x="2438400" y="4572000"/>
            <a:ext cx="4419600" cy="10668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Demand for jelly will go up.</a:t>
            </a:r>
            <a:endParaRPr lang="en-US" sz="2800" dirty="0"/>
          </a:p>
        </p:txBody>
      </p:sp>
      <p:sp>
        <p:nvSpPr>
          <p:cNvPr id="6" name="Action Button: Home 5">
            <a:hlinkClick r:id="rId4" action="ppaction://hlinksldjump" highlightClick="1"/>
          </p:cNvPr>
          <p:cNvSpPr/>
          <p:nvPr/>
        </p:nvSpPr>
        <p:spPr>
          <a:xfrm>
            <a:off x="381000" y="59436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That’s correct!</a:t>
            </a:r>
            <a:endParaRPr lang="en-US" b="1" u="sng" dirty="0"/>
          </a:p>
        </p:txBody>
      </p:sp>
      <p:sp>
        <p:nvSpPr>
          <p:cNvPr id="4" name="Content Placeholder 3"/>
          <p:cNvSpPr>
            <a:spLocks noGrp="1"/>
          </p:cNvSpPr>
          <p:nvPr>
            <p:ph sz="half" idx="2"/>
          </p:nvPr>
        </p:nvSpPr>
        <p:spPr/>
        <p:txBody>
          <a:bodyPr/>
          <a:lstStyle/>
          <a:p>
            <a:pPr>
              <a:buNone/>
            </a:pPr>
            <a:endParaRPr lang="en-US" sz="3600" dirty="0" smtClean="0"/>
          </a:p>
          <a:p>
            <a:pPr>
              <a:buNone/>
            </a:pPr>
            <a:r>
              <a:rPr lang="en-US" sz="3600" dirty="0" smtClean="0"/>
              <a:t>Great job!  Lets try another one!</a:t>
            </a:r>
          </a:p>
          <a:p>
            <a:pPr>
              <a:buNone/>
            </a:pPr>
            <a:endParaRPr lang="en-US" dirty="0"/>
          </a:p>
        </p:txBody>
      </p:sp>
      <p:pic>
        <p:nvPicPr>
          <p:cNvPr id="45059" name="Picture 3" descr="C:\Users\mcdon159\Pictures\Microsoft Clip Organizer\j0424466.wmf"/>
          <p:cNvPicPr>
            <a:picLocks noChangeAspect="1" noChangeArrowheads="1"/>
          </p:cNvPicPr>
          <p:nvPr/>
        </p:nvPicPr>
        <p:blipFill>
          <a:blip r:embed="rId3" cstate="print"/>
          <a:srcRect/>
          <a:stretch>
            <a:fillRect/>
          </a:stretch>
        </p:blipFill>
        <p:spPr bwMode="auto">
          <a:xfrm>
            <a:off x="1697038" y="1719263"/>
            <a:ext cx="2341562" cy="1938337"/>
          </a:xfrm>
          <a:prstGeom prst="rect">
            <a:avLst/>
          </a:prstGeom>
          <a:noFill/>
        </p:spPr>
      </p:pic>
      <p:sp>
        <p:nvSpPr>
          <p:cNvPr id="7" name="Action Button: Home 6">
            <a:hlinkClick r:id="rId4" action="ppaction://hlinksldjump" highlightClick="1"/>
          </p:cNvPr>
          <p:cNvSpPr/>
          <p:nvPr/>
        </p:nvSpPr>
        <p:spPr>
          <a:xfrm>
            <a:off x="381000" y="59436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Forward or Next 7">
            <a:hlinkClick r:id="rId5" action="ppaction://hlinksldjump" highlightClick="1"/>
          </p:cNvPr>
          <p:cNvSpPr/>
          <p:nvPr/>
        </p:nvSpPr>
        <p:spPr>
          <a:xfrm>
            <a:off x="5410200" y="5410200"/>
            <a:ext cx="14478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applause2_x.wav">
            <a:hlinkClick r:id="" action="ppaction://media"/>
          </p:cNvPr>
          <p:cNvPicPr>
            <a:picLocks noRot="1" noChangeAspect="1"/>
          </p:cNvPicPr>
          <p:nvPr>
            <a:wavAudioFile r:embed="rId1" name="applause2_x.wav"/>
          </p:nvPr>
        </p:nvPicPr>
        <p:blipFill>
          <a:blip r:embed="rId6" cstate="print"/>
          <a:stretch>
            <a:fillRect/>
          </a:stretch>
        </p:blipFill>
        <p:spPr>
          <a:xfrm>
            <a:off x="-1295400" y="35052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912"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Oops!</a:t>
            </a:r>
            <a:endParaRPr lang="en-US" b="1" u="sng" dirty="0"/>
          </a:p>
        </p:txBody>
      </p:sp>
      <p:sp>
        <p:nvSpPr>
          <p:cNvPr id="3" name="Content Placeholder 2"/>
          <p:cNvSpPr>
            <a:spLocks noGrp="1"/>
          </p:cNvSpPr>
          <p:nvPr>
            <p:ph idx="1"/>
          </p:nvPr>
        </p:nvSpPr>
        <p:spPr>
          <a:xfrm>
            <a:off x="4648200" y="1600200"/>
            <a:ext cx="4038600" cy="4525963"/>
          </a:xfrm>
        </p:spPr>
        <p:txBody>
          <a:bodyPr>
            <a:normAutofit/>
          </a:bodyPr>
          <a:lstStyle/>
          <a:p>
            <a:pPr algn="ctr">
              <a:buNone/>
            </a:pPr>
            <a:r>
              <a:rPr lang="en-US" sz="4000" dirty="0" smtClean="0"/>
              <a:t>Wrong choice!  Let’s try another one!</a:t>
            </a:r>
          </a:p>
        </p:txBody>
      </p:sp>
      <p:pic>
        <p:nvPicPr>
          <p:cNvPr id="46082" name="Picture 2" descr="C:\Users\mcdon159\Pictures\Microsoft Clip Organizer\j0433161.jpg"/>
          <p:cNvPicPr>
            <a:picLocks noChangeAspect="1" noChangeArrowheads="1"/>
          </p:cNvPicPr>
          <p:nvPr/>
        </p:nvPicPr>
        <p:blipFill>
          <a:blip r:embed="rId3" cstate="print"/>
          <a:srcRect/>
          <a:stretch>
            <a:fillRect/>
          </a:stretch>
        </p:blipFill>
        <p:spPr bwMode="auto">
          <a:xfrm>
            <a:off x="1600200" y="1676400"/>
            <a:ext cx="2503488" cy="2503488"/>
          </a:xfrm>
          <a:prstGeom prst="rect">
            <a:avLst/>
          </a:prstGeom>
          <a:noFill/>
        </p:spPr>
      </p:pic>
      <p:sp>
        <p:nvSpPr>
          <p:cNvPr id="5" name="Action Button: Home 4">
            <a:hlinkClick r:id="rId4" action="ppaction://hlinksldjump" highlightClick="1"/>
          </p:cNvPr>
          <p:cNvSpPr/>
          <p:nvPr/>
        </p:nvSpPr>
        <p:spPr>
          <a:xfrm>
            <a:off x="381000" y="59436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Forward or Next 5">
            <a:hlinkClick r:id="rId5" action="ppaction://hlinksldjump" highlightClick="1"/>
          </p:cNvPr>
          <p:cNvSpPr/>
          <p:nvPr/>
        </p:nvSpPr>
        <p:spPr>
          <a:xfrm>
            <a:off x="5410200" y="5410200"/>
            <a:ext cx="14478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rowdohh.mp3">
            <a:hlinkClick r:id="" action="ppaction://media"/>
          </p:cNvPr>
          <p:cNvPicPr>
            <a:picLocks noRot="1" noChangeAspect="1"/>
          </p:cNvPicPr>
          <p:nvPr>
            <a:audioFile r:link="rId1"/>
          </p:nvPr>
        </p:nvPicPr>
        <p:blipFill>
          <a:blip r:embed="rId6" cstate="print"/>
          <a:stretch>
            <a:fillRect/>
          </a:stretch>
        </p:blipFill>
        <p:spPr>
          <a:xfrm>
            <a:off x="-1828800" y="35814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098"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Quick Check #7</a:t>
            </a:r>
            <a:endParaRPr lang="en-US" b="1" u="sng" dirty="0"/>
          </a:p>
        </p:txBody>
      </p:sp>
      <p:sp>
        <p:nvSpPr>
          <p:cNvPr id="3" name="Content Placeholder 2"/>
          <p:cNvSpPr>
            <a:spLocks noGrp="1"/>
          </p:cNvSpPr>
          <p:nvPr>
            <p:ph idx="1"/>
          </p:nvPr>
        </p:nvSpPr>
        <p:spPr/>
        <p:txBody>
          <a:bodyPr/>
          <a:lstStyle/>
          <a:p>
            <a:pPr>
              <a:buNone/>
            </a:pPr>
            <a:r>
              <a:rPr lang="en-US" dirty="0" smtClean="0"/>
              <a:t>If coffee goes on sale, what will happen to the demand for tea?</a:t>
            </a:r>
          </a:p>
          <a:p>
            <a:pPr>
              <a:buNone/>
            </a:pPr>
            <a:endParaRPr lang="en-US" dirty="0"/>
          </a:p>
        </p:txBody>
      </p:sp>
      <p:sp>
        <p:nvSpPr>
          <p:cNvPr id="5" name="Rounded Rectangle 4">
            <a:hlinkClick r:id="rId2" action="ppaction://hlinksldjump"/>
          </p:cNvPr>
          <p:cNvSpPr/>
          <p:nvPr/>
        </p:nvSpPr>
        <p:spPr>
          <a:xfrm>
            <a:off x="2438400" y="2971800"/>
            <a:ext cx="4419600" cy="9906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Demand for tea will go down.</a:t>
            </a:r>
            <a:endParaRPr lang="en-US" sz="2800" dirty="0"/>
          </a:p>
        </p:txBody>
      </p:sp>
      <p:sp>
        <p:nvSpPr>
          <p:cNvPr id="6" name="Rounded Rectangle 5">
            <a:hlinkClick r:id="rId3" action="ppaction://hlinksldjump"/>
          </p:cNvPr>
          <p:cNvSpPr/>
          <p:nvPr/>
        </p:nvSpPr>
        <p:spPr>
          <a:xfrm>
            <a:off x="2438400" y="4343400"/>
            <a:ext cx="4419600" cy="9906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Demand for tea will go up.</a:t>
            </a:r>
            <a:endParaRPr lang="en-US" sz="2800" dirty="0"/>
          </a:p>
        </p:txBody>
      </p:sp>
      <p:sp>
        <p:nvSpPr>
          <p:cNvPr id="7" name="Action Button: Home 6">
            <a:hlinkClick r:id="rId4" action="ppaction://hlinksldjump" highlightClick="1"/>
          </p:cNvPr>
          <p:cNvSpPr/>
          <p:nvPr/>
        </p:nvSpPr>
        <p:spPr>
          <a:xfrm>
            <a:off x="381000" y="59436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That’s correct!</a:t>
            </a:r>
            <a:endParaRPr lang="en-US" b="1" u="sng" dirty="0"/>
          </a:p>
        </p:txBody>
      </p:sp>
      <p:sp>
        <p:nvSpPr>
          <p:cNvPr id="4" name="Content Placeholder 3"/>
          <p:cNvSpPr>
            <a:spLocks noGrp="1"/>
          </p:cNvSpPr>
          <p:nvPr>
            <p:ph sz="half" idx="2"/>
          </p:nvPr>
        </p:nvSpPr>
        <p:spPr/>
        <p:txBody>
          <a:bodyPr/>
          <a:lstStyle/>
          <a:p>
            <a:pPr>
              <a:buNone/>
            </a:pPr>
            <a:endParaRPr lang="en-US" sz="3600" dirty="0" smtClean="0"/>
          </a:p>
          <a:p>
            <a:pPr>
              <a:buNone/>
            </a:pPr>
            <a:r>
              <a:rPr lang="en-US" sz="3600" dirty="0" smtClean="0"/>
              <a:t>Great job!  Lets try another one!</a:t>
            </a:r>
          </a:p>
          <a:p>
            <a:pPr>
              <a:buNone/>
            </a:pPr>
            <a:endParaRPr lang="en-US" dirty="0"/>
          </a:p>
        </p:txBody>
      </p:sp>
      <p:pic>
        <p:nvPicPr>
          <p:cNvPr id="45059" name="Picture 3" descr="C:\Users\mcdon159\Pictures\Microsoft Clip Organizer\j0424466.wmf"/>
          <p:cNvPicPr>
            <a:picLocks noChangeAspect="1" noChangeArrowheads="1"/>
          </p:cNvPicPr>
          <p:nvPr/>
        </p:nvPicPr>
        <p:blipFill>
          <a:blip r:embed="rId3" cstate="print"/>
          <a:srcRect/>
          <a:stretch>
            <a:fillRect/>
          </a:stretch>
        </p:blipFill>
        <p:spPr bwMode="auto">
          <a:xfrm>
            <a:off x="1697038" y="1719263"/>
            <a:ext cx="2341562" cy="1938337"/>
          </a:xfrm>
          <a:prstGeom prst="rect">
            <a:avLst/>
          </a:prstGeom>
          <a:noFill/>
        </p:spPr>
      </p:pic>
      <p:sp>
        <p:nvSpPr>
          <p:cNvPr id="7" name="Action Button: Home 6">
            <a:hlinkClick r:id="rId4" action="ppaction://hlinksldjump" highlightClick="1"/>
          </p:cNvPr>
          <p:cNvSpPr/>
          <p:nvPr/>
        </p:nvSpPr>
        <p:spPr>
          <a:xfrm>
            <a:off x="381000" y="59436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ction Button: Forward or Next 7">
            <a:hlinkClick r:id="rId5" action="ppaction://hlinksldjump" highlightClick="1"/>
          </p:cNvPr>
          <p:cNvSpPr/>
          <p:nvPr/>
        </p:nvSpPr>
        <p:spPr>
          <a:xfrm>
            <a:off x="5410200" y="5410200"/>
            <a:ext cx="14478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applause3.wav">
            <a:hlinkClick r:id="" action="ppaction://media"/>
          </p:cNvPr>
          <p:cNvPicPr>
            <a:picLocks noRot="1" noChangeAspect="1"/>
          </p:cNvPicPr>
          <p:nvPr>
            <a:wavAudioFile r:embed="rId1" name="applause3.wav"/>
          </p:nvPr>
        </p:nvPicPr>
        <p:blipFill>
          <a:blip r:embed="rId6" cstate="print"/>
          <a:stretch>
            <a:fillRect/>
          </a:stretch>
        </p:blipFill>
        <p:spPr>
          <a:xfrm>
            <a:off x="-990600" y="32004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368"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Oops!</a:t>
            </a:r>
            <a:endParaRPr lang="en-US" b="1" u="sng" dirty="0"/>
          </a:p>
        </p:txBody>
      </p:sp>
      <p:sp>
        <p:nvSpPr>
          <p:cNvPr id="3" name="Content Placeholder 2"/>
          <p:cNvSpPr>
            <a:spLocks noGrp="1"/>
          </p:cNvSpPr>
          <p:nvPr>
            <p:ph idx="1"/>
          </p:nvPr>
        </p:nvSpPr>
        <p:spPr>
          <a:xfrm>
            <a:off x="4648200" y="1600200"/>
            <a:ext cx="4038600" cy="4525963"/>
          </a:xfrm>
        </p:spPr>
        <p:txBody>
          <a:bodyPr>
            <a:normAutofit/>
          </a:bodyPr>
          <a:lstStyle/>
          <a:p>
            <a:pPr algn="ctr">
              <a:buNone/>
            </a:pPr>
            <a:r>
              <a:rPr lang="en-US" sz="4000" dirty="0" smtClean="0"/>
              <a:t>Wrong choice!  Let’s try another one!</a:t>
            </a:r>
          </a:p>
        </p:txBody>
      </p:sp>
      <p:pic>
        <p:nvPicPr>
          <p:cNvPr id="46082" name="Picture 2" descr="C:\Users\mcdon159\Pictures\Microsoft Clip Organizer\j0433161.jpg"/>
          <p:cNvPicPr>
            <a:picLocks noChangeAspect="1" noChangeArrowheads="1"/>
          </p:cNvPicPr>
          <p:nvPr/>
        </p:nvPicPr>
        <p:blipFill>
          <a:blip r:embed="rId3" cstate="print"/>
          <a:srcRect/>
          <a:stretch>
            <a:fillRect/>
          </a:stretch>
        </p:blipFill>
        <p:spPr bwMode="auto">
          <a:xfrm>
            <a:off x="1600200" y="1676400"/>
            <a:ext cx="2503488" cy="2503488"/>
          </a:xfrm>
          <a:prstGeom prst="rect">
            <a:avLst/>
          </a:prstGeom>
          <a:noFill/>
        </p:spPr>
      </p:pic>
      <p:sp>
        <p:nvSpPr>
          <p:cNvPr id="5" name="Action Button: Home 4">
            <a:hlinkClick r:id="rId4" action="ppaction://hlinksldjump" highlightClick="1"/>
          </p:cNvPr>
          <p:cNvSpPr/>
          <p:nvPr/>
        </p:nvSpPr>
        <p:spPr>
          <a:xfrm>
            <a:off x="381000" y="59436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Forward or Next 5">
            <a:hlinkClick r:id="rId5" action="ppaction://hlinksldjump" highlightClick="1"/>
          </p:cNvPr>
          <p:cNvSpPr/>
          <p:nvPr/>
        </p:nvSpPr>
        <p:spPr>
          <a:xfrm>
            <a:off x="5410200" y="5410200"/>
            <a:ext cx="14478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rowdohh.mp3">
            <a:hlinkClick r:id="" action="ppaction://media"/>
          </p:cNvPr>
          <p:cNvPicPr>
            <a:picLocks noRot="1" noChangeAspect="1"/>
          </p:cNvPicPr>
          <p:nvPr>
            <a:audioFile r:link="rId1"/>
          </p:nvPr>
        </p:nvPicPr>
        <p:blipFill>
          <a:blip r:embed="rId6" cstate="print"/>
          <a:stretch>
            <a:fillRect/>
          </a:stretch>
        </p:blipFill>
        <p:spPr>
          <a:xfrm>
            <a:off x="-1066800" y="38100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098"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u="sng" dirty="0" smtClean="0"/>
              <a:t>Assignment</a:t>
            </a:r>
            <a:endParaRPr lang="en-US" b="1" u="sng"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US" dirty="0" smtClean="0"/>
              <a:t> </a:t>
            </a:r>
            <a:r>
              <a:rPr lang="en-US" sz="3400" dirty="0" smtClean="0"/>
              <a:t>Using the following information, </a:t>
            </a:r>
            <a:r>
              <a:rPr lang="en-US" sz="3400" b="1" u="sng" dirty="0" smtClean="0"/>
              <a:t>create a demand schedule &amp; graph the demand curve</a:t>
            </a:r>
            <a:r>
              <a:rPr lang="en-US" sz="3400" dirty="0" smtClean="0"/>
              <a:t>: </a:t>
            </a:r>
          </a:p>
          <a:p>
            <a:pPr lvl="1"/>
            <a:r>
              <a:rPr lang="en-US" sz="3000" dirty="0" smtClean="0"/>
              <a:t>If Pistons tickets are $100 each, I will buy one for me and one for my husband.</a:t>
            </a:r>
          </a:p>
          <a:p>
            <a:pPr lvl="1"/>
            <a:r>
              <a:rPr lang="en-US" sz="3000" dirty="0" smtClean="0"/>
              <a:t>If the tickets are $50, I will buy four and take my husband and my parents.</a:t>
            </a:r>
          </a:p>
          <a:p>
            <a:pPr lvl="1"/>
            <a:r>
              <a:rPr lang="en-US" sz="3000" dirty="0" smtClean="0"/>
              <a:t>If the tickets are $200, I’ll buy my husband a ticket and send him to the game.</a:t>
            </a:r>
          </a:p>
          <a:p>
            <a:pPr lvl="1"/>
            <a:r>
              <a:rPr lang="en-US" sz="3000" dirty="0" smtClean="0"/>
              <a:t>If the tickets, are $25, I will be generous and buy eight to take my entire family.</a:t>
            </a:r>
          </a:p>
          <a:p>
            <a:pPr lvl="1">
              <a:buNone/>
            </a:pPr>
            <a:endParaRPr lang="en-US" sz="3200" dirty="0" smtClean="0"/>
          </a:p>
          <a:p>
            <a:r>
              <a:rPr lang="en-US" sz="3400" dirty="0" smtClean="0"/>
              <a:t>Complete your demand schedule and graph on a separate sheet of paper and turn it in.  Go back through this tutorial if you need help.</a:t>
            </a:r>
          </a:p>
          <a:p>
            <a:pPr>
              <a:buNone/>
            </a:pPr>
            <a:endParaRPr lang="en-US" dirty="0" smtClean="0"/>
          </a:p>
          <a:p>
            <a:endParaRPr lang="en-US" dirty="0" smtClean="0"/>
          </a:p>
          <a:p>
            <a:endParaRPr lang="en-US" dirty="0"/>
          </a:p>
        </p:txBody>
      </p:sp>
      <p:sp>
        <p:nvSpPr>
          <p:cNvPr id="4" name="Action Button: Home 3">
            <a:hlinkClick r:id="rId3" action="ppaction://hlinksldjump" highlightClick="1"/>
          </p:cNvPr>
          <p:cNvSpPr/>
          <p:nvPr/>
        </p:nvSpPr>
        <p:spPr>
          <a:xfrm>
            <a:off x="381000" y="59436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Information 5">
            <a:hlinkClick r:id="rId4" action="ppaction://hlinksldjump" highlightClick="1"/>
          </p:cNvPr>
          <p:cNvSpPr/>
          <p:nvPr/>
        </p:nvSpPr>
        <p:spPr>
          <a:xfrm>
            <a:off x="7772400" y="6096000"/>
            <a:ext cx="914400" cy="533400"/>
          </a:xfrm>
          <a:prstGeom prst="actionButtonInformation">
            <a:avLst/>
          </a:prstGeom>
          <a:solidFill>
            <a:schemeClr val="accent6">
              <a:lumMod val="60000"/>
              <a:lumOff val="40000"/>
            </a:schemeClr>
          </a:solidFill>
          <a:ln>
            <a:solidFill>
              <a:schemeClr val="accent2">
                <a:lumMod val="50000"/>
              </a:schemeClr>
            </a:solidFill>
          </a:ln>
          <a:effectLst>
            <a:outerShdw blurRad="50800" dist="50800" dir="5400000" algn="ctr" rotWithShape="0">
              <a:schemeClr val="accent2">
                <a:lumMod val="20000"/>
                <a:lumOff val="8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7239000" y="5791200"/>
            <a:ext cx="1752600" cy="369332"/>
          </a:xfrm>
          <a:prstGeom prst="rect">
            <a:avLst/>
          </a:prstGeom>
          <a:noFill/>
        </p:spPr>
        <p:txBody>
          <a:bodyPr wrap="square" rtlCol="0">
            <a:spAutoFit/>
          </a:bodyPr>
          <a:lstStyle/>
          <a:p>
            <a:pPr algn="ctr"/>
            <a:r>
              <a:rPr lang="en-US" b="1" dirty="0" smtClean="0">
                <a:solidFill>
                  <a:srgbClr val="C00000"/>
                </a:solidFill>
                <a:latin typeface="Bodoni MT Black" pitchFamily="18" charset="0"/>
                <a:cs typeface="Aharoni" pitchFamily="2" charset="-79"/>
                <a:hlinkClick r:id="rId4" action="ppaction://hlinksldjump"/>
              </a:rPr>
              <a:t>For Teachers</a:t>
            </a:r>
            <a:endParaRPr lang="en-US" b="1" dirty="0">
              <a:solidFill>
                <a:srgbClr val="C00000"/>
              </a:solidFill>
              <a:latin typeface="Bodoni MT Black" pitchFamily="18" charset="0"/>
              <a:cs typeface="Aharoni" pitchFamily="2" charset="-79"/>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Demand Schedule</a:t>
            </a:r>
            <a:endParaRPr lang="en-US" b="1" u="sng" dirty="0"/>
          </a:p>
        </p:txBody>
      </p:sp>
      <p:sp>
        <p:nvSpPr>
          <p:cNvPr id="4" name="Content Placeholder 3"/>
          <p:cNvSpPr>
            <a:spLocks noGrp="1"/>
          </p:cNvSpPr>
          <p:nvPr>
            <p:ph sz="half" idx="1"/>
          </p:nvPr>
        </p:nvSpPr>
        <p:spPr/>
        <p:txBody>
          <a:bodyPr>
            <a:normAutofit fontScale="92500"/>
          </a:bodyPr>
          <a:lstStyle/>
          <a:p>
            <a:r>
              <a:rPr lang="en-US" sz="2600" dirty="0" smtClean="0"/>
              <a:t>In a demand schedule or demand chart, we simply list the amount of a product that would be demanded at a variety of prices.</a:t>
            </a:r>
          </a:p>
          <a:p>
            <a:r>
              <a:rPr lang="en-US" sz="2600" dirty="0" smtClean="0"/>
              <a:t>According to this demand schedule, when the price is $1, the quantity demanded will be 20.  </a:t>
            </a:r>
          </a:p>
          <a:p>
            <a:r>
              <a:rPr lang="en-US" sz="2600" dirty="0" smtClean="0"/>
              <a:t>When the price rises to $2, only 15 will be demanded.</a:t>
            </a:r>
            <a:endParaRPr lang="en-US" sz="2600" dirty="0"/>
          </a:p>
        </p:txBody>
      </p:sp>
      <p:graphicFrame>
        <p:nvGraphicFramePr>
          <p:cNvPr id="7" name="Content Placeholder 6"/>
          <p:cNvGraphicFramePr>
            <a:graphicFrameLocks noGrp="1"/>
          </p:cNvGraphicFramePr>
          <p:nvPr>
            <p:ph sz="half" idx="2"/>
          </p:nvPr>
        </p:nvGraphicFramePr>
        <p:xfrm>
          <a:off x="4648200" y="1600201"/>
          <a:ext cx="4038600" cy="2743201"/>
        </p:xfrm>
        <a:graphic>
          <a:graphicData uri="http://schemas.openxmlformats.org/drawingml/2006/table">
            <a:tbl>
              <a:tblPr firstRow="1" bandRow="1">
                <a:tableStyleId>{00A15C55-8517-42AA-B614-E9B94910E393}</a:tableStyleId>
              </a:tblPr>
              <a:tblGrid>
                <a:gridCol w="2019300"/>
                <a:gridCol w="2019300"/>
              </a:tblGrid>
              <a:tr h="826897">
                <a:tc>
                  <a:txBody>
                    <a:bodyPr/>
                    <a:lstStyle/>
                    <a:p>
                      <a:pPr algn="ctr"/>
                      <a:r>
                        <a:rPr lang="en-US" sz="2400" u="sng" dirty="0" smtClean="0"/>
                        <a:t>Price</a:t>
                      </a:r>
                      <a:endParaRPr lang="en-US" sz="2400"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400" u="sng" dirty="0" smtClean="0"/>
                        <a:t>Quantity Demanded</a:t>
                      </a:r>
                      <a:endParaRPr lang="en-US" sz="2400" u="sng"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9076">
                <a:tc>
                  <a:txBody>
                    <a:bodyPr/>
                    <a:lstStyle/>
                    <a:p>
                      <a:pPr algn="ctr"/>
                      <a:r>
                        <a:rPr lang="en-US" dirty="0" smtClean="0"/>
                        <a:t>$1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20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9076">
                <a:tc>
                  <a:txBody>
                    <a:bodyPr/>
                    <a:lstStyle/>
                    <a:p>
                      <a:pPr algn="ctr"/>
                      <a:r>
                        <a:rPr lang="en-US" dirty="0" smtClean="0"/>
                        <a:t>$2</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9076">
                <a:tc>
                  <a:txBody>
                    <a:bodyPr/>
                    <a:lstStyle/>
                    <a:p>
                      <a:pPr algn="ctr"/>
                      <a:r>
                        <a:rPr lang="en-US" dirty="0" smtClean="0"/>
                        <a:t>$3</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10</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9076">
                <a:tc>
                  <a:txBody>
                    <a:bodyPr/>
                    <a:lstStyle/>
                    <a:p>
                      <a:pPr algn="ctr"/>
                      <a:r>
                        <a:rPr lang="en-US" dirty="0" smtClean="0"/>
                        <a:t>$4</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t>5</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Action Button: Home 4">
            <a:hlinkClick r:id="rId2" action="ppaction://hlinksldjump" highlightClick="1"/>
          </p:cNvPr>
          <p:cNvSpPr/>
          <p:nvPr/>
        </p:nvSpPr>
        <p:spPr>
          <a:xfrm>
            <a:off x="304800" y="6019800"/>
            <a:ext cx="914400" cy="5334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ction Button: Forward or Next 5">
            <a:hlinkClick r:id="rId3" action="ppaction://hlinksldjump" highlightClick="1"/>
          </p:cNvPr>
          <p:cNvSpPr/>
          <p:nvPr/>
        </p:nvSpPr>
        <p:spPr>
          <a:xfrm>
            <a:off x="7391400" y="5791200"/>
            <a:ext cx="1219200" cy="6096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For Teachers</a:t>
            </a:r>
            <a:endParaRPr lang="en-US" b="1" u="sng" dirty="0"/>
          </a:p>
        </p:txBody>
      </p:sp>
      <p:sp>
        <p:nvSpPr>
          <p:cNvPr id="3" name="Content Placeholder 2"/>
          <p:cNvSpPr>
            <a:spLocks noGrp="1"/>
          </p:cNvSpPr>
          <p:nvPr>
            <p:ph idx="1"/>
          </p:nvPr>
        </p:nvSpPr>
        <p:spPr>
          <a:xfrm>
            <a:off x="457200" y="1219200"/>
            <a:ext cx="8229600" cy="4906963"/>
          </a:xfrm>
        </p:spPr>
        <p:txBody>
          <a:bodyPr>
            <a:normAutofit fontScale="55000" lnSpcReduction="20000"/>
          </a:bodyPr>
          <a:lstStyle/>
          <a:p>
            <a:pPr>
              <a:buNone/>
            </a:pPr>
            <a:r>
              <a:rPr lang="en-US" sz="4600" b="1" u="sng" dirty="0" smtClean="0"/>
              <a:t>Michigan Standards and Benchmarks Met with this Tutorial</a:t>
            </a:r>
          </a:p>
          <a:p>
            <a:pPr>
              <a:buNone/>
            </a:pPr>
            <a:endParaRPr lang="en-US" sz="4600" b="1" u="sng" dirty="0" smtClean="0"/>
          </a:p>
          <a:p>
            <a:r>
              <a:rPr lang="en-US" sz="4600" b="1" u="sng" dirty="0" smtClean="0"/>
              <a:t>Law of Demand – E.1.3.2</a:t>
            </a:r>
            <a:endParaRPr lang="en-US" sz="4600" dirty="0" smtClean="0"/>
          </a:p>
          <a:p>
            <a:pPr lvl="1"/>
            <a:r>
              <a:rPr lang="en-US" sz="4600" dirty="0" smtClean="0"/>
              <a:t>Explain the law of demand and analyze the likely change in demand when there are changes in prices of the goods or services, availability of alternative (substitute or complementary) goods or services, or changes in the number of buyers in a market created by such things as change in income or availability of credit.</a:t>
            </a:r>
          </a:p>
          <a:p>
            <a:pPr lvl="1">
              <a:buNone/>
            </a:pPr>
            <a:r>
              <a:rPr lang="en-US" sz="4600" dirty="0" smtClean="0"/>
              <a:t> </a:t>
            </a:r>
          </a:p>
          <a:p>
            <a:r>
              <a:rPr lang="en-US" sz="4600" b="1" u="sng" dirty="0" smtClean="0"/>
              <a:t>Price in the Market</a:t>
            </a:r>
            <a:r>
              <a:rPr lang="en-US" sz="4600" b="1" dirty="0" smtClean="0"/>
              <a:t> </a:t>
            </a:r>
            <a:r>
              <a:rPr lang="en-US" sz="4600" dirty="0" smtClean="0"/>
              <a:t>– </a:t>
            </a:r>
            <a:r>
              <a:rPr lang="en-US" sz="4600" b="1" u="sng" dirty="0" smtClean="0"/>
              <a:t>E 1.2.2 </a:t>
            </a:r>
          </a:p>
          <a:p>
            <a:pPr lvl="1"/>
            <a:r>
              <a:rPr lang="en-US" sz="4600" dirty="0" smtClean="0"/>
              <a:t>Analyze how prices send signals and provide incentives to buyers and sellers in a competitive market.</a:t>
            </a:r>
          </a:p>
          <a:p>
            <a:pPr>
              <a:buNone/>
            </a:pPr>
            <a:r>
              <a:rPr lang="en-US" sz="4600" dirty="0" smtClean="0"/>
              <a:t> </a:t>
            </a:r>
          </a:p>
          <a:p>
            <a:endParaRPr lang="en-US" dirty="0"/>
          </a:p>
        </p:txBody>
      </p:sp>
      <p:sp>
        <p:nvSpPr>
          <p:cNvPr id="4" name="Action Button: Home 3">
            <a:hlinkClick r:id="rId2" action="ppaction://hlinksldjump" highlightClick="1"/>
          </p:cNvPr>
          <p:cNvSpPr/>
          <p:nvPr/>
        </p:nvSpPr>
        <p:spPr>
          <a:xfrm>
            <a:off x="533400" y="6019800"/>
            <a:ext cx="6096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Demand Curve</a:t>
            </a:r>
            <a:endParaRPr lang="en-US" b="1" u="sng" dirty="0"/>
          </a:p>
        </p:txBody>
      </p:sp>
      <p:sp>
        <p:nvSpPr>
          <p:cNvPr id="3" name="Content Placeholder 2"/>
          <p:cNvSpPr>
            <a:spLocks noGrp="1"/>
          </p:cNvSpPr>
          <p:nvPr>
            <p:ph sz="half" idx="1"/>
          </p:nvPr>
        </p:nvSpPr>
        <p:spPr/>
        <p:txBody>
          <a:bodyPr>
            <a:normAutofit fontScale="85000" lnSpcReduction="20000"/>
          </a:bodyPr>
          <a:lstStyle/>
          <a:p>
            <a:r>
              <a:rPr lang="en-US" dirty="0" smtClean="0"/>
              <a:t>We can also represent demand in a graph called a demand curve.</a:t>
            </a:r>
          </a:p>
          <a:p>
            <a:r>
              <a:rPr lang="en-US" dirty="0" smtClean="0"/>
              <a:t>The data from the demand schedule is plotted on a graph.</a:t>
            </a:r>
          </a:p>
          <a:p>
            <a:r>
              <a:rPr lang="en-US" dirty="0" smtClean="0"/>
              <a:t>Quantity demanded serves as our X coordinate.  Price is our Y coordinate.</a:t>
            </a:r>
          </a:p>
          <a:p>
            <a:r>
              <a:rPr lang="en-US" dirty="0" smtClean="0"/>
              <a:t>Example:  At $1, the quantity demanded is 20.  We can then graph the coordinate pair (20, $1)</a:t>
            </a:r>
            <a:endParaRPr lang="en-US" dirty="0"/>
          </a:p>
        </p:txBody>
      </p:sp>
      <p:graphicFrame>
        <p:nvGraphicFramePr>
          <p:cNvPr id="5" name="Content Placeholder 4"/>
          <p:cNvGraphicFramePr>
            <a:graphicFrameLocks noGrp="1"/>
          </p:cNvGraphicFramePr>
          <p:nvPr>
            <p:ph sz="half" idx="2"/>
          </p:nvPr>
        </p:nvGraphicFramePr>
        <p:xfrm>
          <a:off x="4648200" y="1524000"/>
          <a:ext cx="4038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6" name="Action Button: Forward or Next 5">
            <a:hlinkClick r:id="rId3" action="ppaction://hlinksldjump" highlightClick="1"/>
          </p:cNvPr>
          <p:cNvSpPr/>
          <p:nvPr/>
        </p:nvSpPr>
        <p:spPr>
          <a:xfrm>
            <a:off x="7391400" y="6096000"/>
            <a:ext cx="1143000" cy="5334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ction Button: Home 6">
            <a:hlinkClick r:id="rId4" action="ppaction://hlinksldjump" highlightClick="1"/>
          </p:cNvPr>
          <p:cNvSpPr/>
          <p:nvPr/>
        </p:nvSpPr>
        <p:spPr>
          <a:xfrm>
            <a:off x="304800" y="6096000"/>
            <a:ext cx="685800" cy="5334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Compare the Two</a:t>
            </a:r>
            <a:endParaRPr lang="en-US" b="1" u="sng" dirty="0"/>
          </a:p>
        </p:txBody>
      </p:sp>
      <p:sp>
        <p:nvSpPr>
          <p:cNvPr id="4" name="Text Placeholder 3"/>
          <p:cNvSpPr>
            <a:spLocks noGrp="1"/>
          </p:cNvSpPr>
          <p:nvPr>
            <p:ph type="body" idx="1"/>
          </p:nvPr>
        </p:nvSpPr>
        <p:spPr>
          <a:xfrm>
            <a:off x="457200" y="1295400"/>
            <a:ext cx="4040188" cy="639762"/>
          </a:xfrm>
        </p:spPr>
        <p:txBody>
          <a:bodyPr/>
          <a:lstStyle/>
          <a:p>
            <a:pPr algn="ctr"/>
            <a:r>
              <a:rPr lang="en-US" dirty="0" smtClean="0"/>
              <a:t>Demand Schedule</a:t>
            </a:r>
            <a:endParaRPr lang="en-US" dirty="0"/>
          </a:p>
        </p:txBody>
      </p:sp>
      <p:graphicFrame>
        <p:nvGraphicFramePr>
          <p:cNvPr id="9" name="Content Placeholder 4"/>
          <p:cNvGraphicFramePr>
            <a:graphicFrameLocks noGrp="1"/>
          </p:cNvGraphicFramePr>
          <p:nvPr>
            <p:ph sz="quarter" idx="4"/>
          </p:nvPr>
        </p:nvGraphicFramePr>
        <p:xfrm>
          <a:off x="4724400" y="1219200"/>
          <a:ext cx="4114800" cy="4953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ontent Placeholder 12"/>
          <p:cNvGraphicFramePr>
            <a:graphicFrameLocks noGrp="1"/>
          </p:cNvGraphicFramePr>
          <p:nvPr>
            <p:ph sz="half" idx="2"/>
          </p:nvPr>
        </p:nvGraphicFramePr>
        <p:xfrm>
          <a:off x="609600" y="2057400"/>
          <a:ext cx="3657600" cy="3886199"/>
        </p:xfrm>
        <a:graphic>
          <a:graphicData uri="http://schemas.openxmlformats.org/drawingml/2006/table">
            <a:tbl>
              <a:tblPr firstRow="1" bandRow="1">
                <a:tableStyleId>{5C22544A-7EE6-4342-B048-85BDC9FD1C3A}</a:tableStyleId>
              </a:tblPr>
              <a:tblGrid>
                <a:gridCol w="990599"/>
                <a:gridCol w="1447801"/>
                <a:gridCol w="1219200"/>
              </a:tblGrid>
              <a:tr h="816783">
                <a:tc>
                  <a:txBody>
                    <a:bodyPr/>
                    <a:lstStyle/>
                    <a:p>
                      <a:pPr algn="ctr"/>
                      <a:r>
                        <a:rPr lang="en-US" b="1" dirty="0" smtClean="0"/>
                        <a:t>Price</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Quantity Demanded</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Point on Graph</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7354">
                <a:tc>
                  <a:txBody>
                    <a:bodyPr/>
                    <a:lstStyle/>
                    <a:p>
                      <a:pPr algn="ctr"/>
                      <a:r>
                        <a:rPr lang="en-US" b="1" dirty="0" smtClean="0"/>
                        <a:t>$1</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20</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A</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7354">
                <a:tc>
                  <a:txBody>
                    <a:bodyPr/>
                    <a:lstStyle/>
                    <a:p>
                      <a:pPr algn="ctr"/>
                      <a:r>
                        <a:rPr lang="en-US" b="1" dirty="0" smtClean="0"/>
                        <a:t>$2</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15</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B</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7354">
                <a:tc>
                  <a:txBody>
                    <a:bodyPr/>
                    <a:lstStyle/>
                    <a:p>
                      <a:pPr algn="ctr"/>
                      <a:r>
                        <a:rPr lang="en-US" b="1" dirty="0" smtClean="0"/>
                        <a:t>$3</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10</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C</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7354">
                <a:tc>
                  <a:txBody>
                    <a:bodyPr/>
                    <a:lstStyle/>
                    <a:p>
                      <a:pPr algn="ctr"/>
                      <a:r>
                        <a:rPr lang="en-US" b="1" dirty="0" smtClean="0"/>
                        <a:t>$4</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5</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t>D</a:t>
                      </a:r>
                      <a:endParaRPr 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5" name="Action Button: Home 14">
            <a:hlinkClick r:id="rId3" action="ppaction://hlinksldjump" highlightClick="1"/>
          </p:cNvPr>
          <p:cNvSpPr/>
          <p:nvPr/>
        </p:nvSpPr>
        <p:spPr>
          <a:xfrm>
            <a:off x="304800" y="6172200"/>
            <a:ext cx="533400" cy="5334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ction Button: Forward or Next 15">
            <a:hlinkClick r:id="rId4" action="ppaction://hlinksldjump" highlightClick="1"/>
          </p:cNvPr>
          <p:cNvSpPr/>
          <p:nvPr/>
        </p:nvSpPr>
        <p:spPr>
          <a:xfrm>
            <a:off x="7239000" y="6172200"/>
            <a:ext cx="1066800" cy="4572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Quick Check #1</a:t>
            </a:r>
            <a:endParaRPr lang="en-US" b="1" u="sng" dirty="0"/>
          </a:p>
        </p:txBody>
      </p:sp>
      <p:sp>
        <p:nvSpPr>
          <p:cNvPr id="5" name="Content Placeholder 4"/>
          <p:cNvSpPr>
            <a:spLocks noGrp="1"/>
          </p:cNvSpPr>
          <p:nvPr>
            <p:ph sz="half" idx="2"/>
          </p:nvPr>
        </p:nvSpPr>
        <p:spPr/>
        <p:txBody>
          <a:bodyPr/>
          <a:lstStyle/>
          <a:p>
            <a:pPr>
              <a:buNone/>
            </a:pPr>
            <a:r>
              <a:rPr lang="en-US" dirty="0" smtClean="0"/>
              <a:t>According to the demand schedule, what is the quantity demanded when the price is $4? </a:t>
            </a:r>
            <a:r>
              <a:rPr lang="en-US" sz="2400" dirty="0" smtClean="0"/>
              <a:t>(Click your answer below</a:t>
            </a:r>
            <a:r>
              <a:rPr lang="en-US" dirty="0" smtClean="0"/>
              <a:t>.)</a:t>
            </a:r>
          </a:p>
          <a:p>
            <a:pPr>
              <a:buNone/>
            </a:pPr>
            <a:endParaRPr lang="en-US" dirty="0" smtClean="0"/>
          </a:p>
          <a:p>
            <a:pPr algn="ctr">
              <a:buNone/>
            </a:pPr>
            <a:endParaRPr lang="en-US" dirty="0" smtClean="0"/>
          </a:p>
          <a:p>
            <a:pPr>
              <a:buNone/>
            </a:pPr>
            <a:endParaRPr lang="en-US" dirty="0"/>
          </a:p>
        </p:txBody>
      </p:sp>
      <p:sp>
        <p:nvSpPr>
          <p:cNvPr id="13" name="Rounded Rectangle 12">
            <a:hlinkClick r:id="rId2" action="ppaction://hlinksldjump"/>
          </p:cNvPr>
          <p:cNvSpPr/>
          <p:nvPr/>
        </p:nvSpPr>
        <p:spPr>
          <a:xfrm>
            <a:off x="5334000" y="3962400"/>
            <a:ext cx="2209800" cy="8382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5</a:t>
            </a:r>
            <a:endParaRPr lang="en-US" sz="4000" dirty="0"/>
          </a:p>
        </p:txBody>
      </p:sp>
      <p:sp>
        <p:nvSpPr>
          <p:cNvPr id="14" name="Rounded Rectangle 13">
            <a:hlinkClick r:id="rId3" action="ppaction://hlinksldjump"/>
          </p:cNvPr>
          <p:cNvSpPr/>
          <p:nvPr/>
        </p:nvSpPr>
        <p:spPr>
          <a:xfrm>
            <a:off x="5334000" y="5181600"/>
            <a:ext cx="2209800" cy="8382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smtClean="0"/>
              <a:t>10</a:t>
            </a:r>
            <a:endParaRPr lang="en-US" sz="4000" dirty="0"/>
          </a:p>
        </p:txBody>
      </p:sp>
      <p:pic>
        <p:nvPicPr>
          <p:cNvPr id="16" name="Content Placeholder 15" descr="Quant Demanded.png"/>
          <p:cNvPicPr>
            <a:picLocks noGrp="1" noChangeAspect="1"/>
          </p:cNvPicPr>
          <p:nvPr>
            <p:ph sz="half" idx="1"/>
          </p:nvPr>
        </p:nvPicPr>
        <p:blipFill>
          <a:blip r:embed="rId4" cstate="print"/>
          <a:stretch>
            <a:fillRect/>
          </a:stretch>
        </p:blipFill>
        <p:spPr>
          <a:xfrm>
            <a:off x="457200" y="1752600"/>
            <a:ext cx="4038600" cy="3886200"/>
          </a:xfrm>
        </p:spPr>
      </p:pic>
      <p:sp>
        <p:nvSpPr>
          <p:cNvPr id="17" name="Action Button: Home 16">
            <a:hlinkClick r:id="rId5" action="ppaction://hlinksldjump" highlightClick="1"/>
          </p:cNvPr>
          <p:cNvSpPr/>
          <p:nvPr/>
        </p:nvSpPr>
        <p:spPr>
          <a:xfrm>
            <a:off x="533400" y="6172200"/>
            <a:ext cx="609600" cy="4572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a:t>
            </a:r>
            <a:endParaRPr lang="en-US" dirty="0"/>
          </a:p>
        </p:txBody>
      </p:sp>
      <p:sp>
        <p:nvSpPr>
          <p:cNvPr id="5" name="Content Placeholder 4"/>
          <p:cNvSpPr>
            <a:spLocks noGrp="1"/>
          </p:cNvSpPr>
          <p:nvPr>
            <p:ph sz="half" idx="2"/>
          </p:nvPr>
        </p:nvSpPr>
        <p:spPr/>
        <p:txBody>
          <a:bodyPr>
            <a:normAutofit/>
          </a:bodyPr>
          <a:lstStyle/>
          <a:p>
            <a:pPr algn="ctr">
              <a:buNone/>
            </a:pPr>
            <a:r>
              <a:rPr lang="en-US" sz="6000" dirty="0" smtClean="0"/>
              <a:t>You are correct!  Let’s move on!</a:t>
            </a:r>
            <a:endParaRPr lang="en-US" sz="6000" dirty="0"/>
          </a:p>
        </p:txBody>
      </p:sp>
      <p:pic>
        <p:nvPicPr>
          <p:cNvPr id="1028" name="Picture 4" descr="C:\Users\mcdon159\Pictures\Microsoft Clip Organizer\j0424466.wmf"/>
          <p:cNvPicPr>
            <a:picLocks noChangeAspect="1" noChangeArrowheads="1"/>
          </p:cNvPicPr>
          <p:nvPr/>
        </p:nvPicPr>
        <p:blipFill>
          <a:blip r:embed="rId3" cstate="print"/>
          <a:srcRect/>
          <a:stretch>
            <a:fillRect/>
          </a:stretch>
        </p:blipFill>
        <p:spPr bwMode="auto">
          <a:xfrm>
            <a:off x="838200" y="2133600"/>
            <a:ext cx="3154222" cy="2713037"/>
          </a:xfrm>
          <a:prstGeom prst="rect">
            <a:avLst/>
          </a:prstGeom>
          <a:noFill/>
        </p:spPr>
      </p:pic>
      <p:pic>
        <p:nvPicPr>
          <p:cNvPr id="13" name="applause_y.wav">
            <a:hlinkClick r:id="" action="ppaction://media"/>
          </p:cNvPr>
          <p:cNvPicPr>
            <a:picLocks noGrp="1" noRot="1" noChangeAspect="1"/>
          </p:cNvPicPr>
          <p:nvPr>
            <p:ph sz="half" idx="1"/>
            <a:wavAudioFile r:embed="rId1" name="applause_y.wav"/>
          </p:nvPr>
        </p:nvPicPr>
        <p:blipFill>
          <a:blip r:embed="rId4" cstate="print"/>
          <a:stretch>
            <a:fillRect/>
          </a:stretch>
        </p:blipFill>
        <p:spPr>
          <a:xfrm>
            <a:off x="-1295400" y="5105400"/>
            <a:ext cx="304800" cy="304800"/>
          </a:xfrm>
          <a:prstGeom prst="rect">
            <a:avLst/>
          </a:prstGeom>
        </p:spPr>
      </p:pic>
      <p:sp>
        <p:nvSpPr>
          <p:cNvPr id="14" name="Action Button: Forward or Next 13">
            <a:hlinkClick r:id="rId5" action="ppaction://hlinksldjump" highlightClick="1"/>
          </p:cNvPr>
          <p:cNvSpPr/>
          <p:nvPr/>
        </p:nvSpPr>
        <p:spPr>
          <a:xfrm>
            <a:off x="6172200" y="5562600"/>
            <a:ext cx="1447800" cy="76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ction Button: Home 14">
            <a:hlinkClick r:id="rId6" action="ppaction://hlinksldjump" highlightClick="1"/>
          </p:cNvPr>
          <p:cNvSpPr/>
          <p:nvPr/>
        </p:nvSpPr>
        <p:spPr>
          <a:xfrm>
            <a:off x="228600" y="5943600"/>
            <a:ext cx="6858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016" fill="hold"/>
                                        <p:tgtEl>
                                          <p:spTgt spid="1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13"/>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Sorry!</a:t>
            </a:r>
            <a:endParaRPr lang="en-US" dirty="0"/>
          </a:p>
        </p:txBody>
      </p:sp>
      <p:sp>
        <p:nvSpPr>
          <p:cNvPr id="6" name="Content Placeholder 5"/>
          <p:cNvSpPr>
            <a:spLocks noGrp="1"/>
          </p:cNvSpPr>
          <p:nvPr>
            <p:ph sz="half" idx="2"/>
          </p:nvPr>
        </p:nvSpPr>
        <p:spPr/>
        <p:txBody>
          <a:bodyPr/>
          <a:lstStyle/>
          <a:p>
            <a:pPr>
              <a:buNone/>
            </a:pPr>
            <a:endParaRPr lang="en-US" dirty="0" smtClean="0"/>
          </a:p>
          <a:p>
            <a:pPr>
              <a:buNone/>
            </a:pPr>
            <a:endParaRPr lang="en-US" dirty="0" smtClean="0"/>
          </a:p>
          <a:p>
            <a:pPr>
              <a:buNone/>
            </a:pPr>
            <a:endParaRPr lang="en-US" dirty="0" smtClean="0"/>
          </a:p>
          <a:p>
            <a:pPr>
              <a:buNone/>
            </a:pPr>
            <a:r>
              <a:rPr lang="en-US" dirty="0" smtClean="0"/>
              <a:t>	That was incorrect.  </a:t>
            </a:r>
          </a:p>
          <a:p>
            <a:pPr>
              <a:buNone/>
            </a:pPr>
            <a:r>
              <a:rPr lang="en-US" dirty="0" smtClean="0"/>
              <a:t>		Try again.</a:t>
            </a:r>
          </a:p>
          <a:p>
            <a:pPr>
              <a:buNone/>
            </a:pPr>
            <a:endParaRPr lang="en-US" dirty="0" smtClean="0"/>
          </a:p>
        </p:txBody>
      </p:sp>
      <p:pic>
        <p:nvPicPr>
          <p:cNvPr id="2050" name="Picture 2" descr="C:\Users\mcdon159\Pictures\Microsoft Clip Organizer\j0433161.jpg"/>
          <p:cNvPicPr>
            <a:picLocks noChangeAspect="1" noChangeArrowheads="1"/>
          </p:cNvPicPr>
          <p:nvPr/>
        </p:nvPicPr>
        <p:blipFill>
          <a:blip r:embed="rId3" cstate="print"/>
          <a:srcRect/>
          <a:stretch>
            <a:fillRect/>
          </a:stretch>
        </p:blipFill>
        <p:spPr bwMode="auto">
          <a:xfrm>
            <a:off x="457200" y="1676400"/>
            <a:ext cx="4191000" cy="4343400"/>
          </a:xfrm>
          <a:prstGeom prst="rect">
            <a:avLst/>
          </a:prstGeom>
          <a:noFill/>
        </p:spPr>
      </p:pic>
      <p:pic>
        <p:nvPicPr>
          <p:cNvPr id="7" name="crowdohh.mp3">
            <a:hlinkClick r:id="" action="ppaction://media"/>
          </p:cNvPr>
          <p:cNvPicPr>
            <a:picLocks noGrp="1" noRot="1" noChangeAspect="1"/>
          </p:cNvPicPr>
          <p:nvPr>
            <p:ph sz="half" idx="1"/>
            <a:audioFile r:link="rId1"/>
          </p:nvPr>
        </p:nvPicPr>
        <p:blipFill>
          <a:blip r:embed="rId4" cstate="print"/>
          <a:stretch>
            <a:fillRect/>
          </a:stretch>
        </p:blipFill>
        <p:spPr>
          <a:xfrm>
            <a:off x="-1295400" y="5410200"/>
            <a:ext cx="304800" cy="304800"/>
          </a:xfrm>
          <a:prstGeom prst="rect">
            <a:avLst/>
          </a:prstGeom>
        </p:spPr>
      </p:pic>
      <p:sp>
        <p:nvSpPr>
          <p:cNvPr id="8" name="Action Button: Back or Previous 7">
            <a:hlinkClick r:id="rId5" action="ppaction://hlinksldjump" highlightClick="1"/>
          </p:cNvPr>
          <p:cNvSpPr/>
          <p:nvPr/>
        </p:nvSpPr>
        <p:spPr>
          <a:xfrm>
            <a:off x="5715000" y="4572000"/>
            <a:ext cx="1524000" cy="762000"/>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ction Button: Home 8">
            <a:hlinkClick r:id="rId6" action="ppaction://hlinksldjump" highlightClick="1"/>
          </p:cNvPr>
          <p:cNvSpPr/>
          <p:nvPr/>
        </p:nvSpPr>
        <p:spPr>
          <a:xfrm>
            <a:off x="8305800" y="6019800"/>
            <a:ext cx="6858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098"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860</TotalTime>
  <Words>1257</Words>
  <Application>Microsoft Office PowerPoint</Application>
  <PresentationFormat>On-screen Show (4:3)</PresentationFormat>
  <Paragraphs>229</Paragraphs>
  <Slides>40</Slides>
  <Notes>1</Notes>
  <HiddenSlides>0</HiddenSlides>
  <MMClips>17</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Economic Demand Tutorial</vt:lpstr>
      <vt:lpstr>Demand</vt:lpstr>
      <vt:lpstr>What Demand Can Look Like</vt:lpstr>
      <vt:lpstr>Demand Schedule</vt:lpstr>
      <vt:lpstr>Demand Curve</vt:lpstr>
      <vt:lpstr>Compare the Two</vt:lpstr>
      <vt:lpstr>Quick Check #1</vt:lpstr>
      <vt:lpstr>Correct!</vt:lpstr>
      <vt:lpstr>Sorry!</vt:lpstr>
      <vt:lpstr>Quick Check #2</vt:lpstr>
      <vt:lpstr>Correct!</vt:lpstr>
      <vt:lpstr>Sorry!</vt:lpstr>
      <vt:lpstr>Quick Check #3</vt:lpstr>
      <vt:lpstr>Correct!</vt:lpstr>
      <vt:lpstr>Sorry!</vt:lpstr>
      <vt:lpstr>Law of Demand</vt:lpstr>
      <vt:lpstr>Changes in Demand</vt:lpstr>
      <vt:lpstr>Consumers’ Income</vt:lpstr>
      <vt:lpstr>What would you do?</vt:lpstr>
      <vt:lpstr>Great choice!</vt:lpstr>
      <vt:lpstr>Are you sure?</vt:lpstr>
      <vt:lpstr>Consumer Tastes</vt:lpstr>
      <vt:lpstr>You’re correct!</vt:lpstr>
      <vt:lpstr>Sorry!</vt:lpstr>
      <vt:lpstr>Substitutes  </vt:lpstr>
      <vt:lpstr>Complements</vt:lpstr>
      <vt:lpstr>Quick Check #4</vt:lpstr>
      <vt:lpstr>That’s correct!</vt:lpstr>
      <vt:lpstr>Oops!</vt:lpstr>
      <vt:lpstr>Quick Check #5</vt:lpstr>
      <vt:lpstr>That’s correct!</vt:lpstr>
      <vt:lpstr>Oops!</vt:lpstr>
      <vt:lpstr>Quick Check #6</vt:lpstr>
      <vt:lpstr>That’s correct!</vt:lpstr>
      <vt:lpstr>Oops!</vt:lpstr>
      <vt:lpstr>Quick Check #7</vt:lpstr>
      <vt:lpstr>That’s correct!</vt:lpstr>
      <vt:lpstr>Oops!</vt:lpstr>
      <vt:lpstr>Assignment</vt:lpstr>
      <vt:lpstr>For Teachers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Demand Tutorial</dc:title>
  <dc:creator>Katy McDonald</dc:creator>
  <cp:lastModifiedBy>Katy McDonald</cp:lastModifiedBy>
  <cp:revision>126</cp:revision>
  <dcterms:created xsi:type="dcterms:W3CDTF">2010-04-19T23:19:42Z</dcterms:created>
  <dcterms:modified xsi:type="dcterms:W3CDTF">2010-04-25T22:51:34Z</dcterms:modified>
</cp:coreProperties>
</file>